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media/image25.jpg" ContentType="image/jpg"/>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7" r:id="rId5"/>
    <p:sldMasterId id="2147483713" r:id="rId6"/>
  </p:sldMasterIdLst>
  <p:notesMasterIdLst>
    <p:notesMasterId r:id="rId54"/>
  </p:notesMasterIdLst>
  <p:sldIdLst>
    <p:sldId id="257" r:id="rId7"/>
    <p:sldId id="309" r:id="rId8"/>
    <p:sldId id="297" r:id="rId9"/>
    <p:sldId id="298" r:id="rId10"/>
    <p:sldId id="259" r:id="rId11"/>
    <p:sldId id="299" r:id="rId12"/>
    <p:sldId id="261" r:id="rId13"/>
    <p:sldId id="301" r:id="rId14"/>
    <p:sldId id="264" r:id="rId15"/>
    <p:sldId id="302" r:id="rId16"/>
    <p:sldId id="263" r:id="rId17"/>
    <p:sldId id="303" r:id="rId18"/>
    <p:sldId id="267" r:id="rId19"/>
    <p:sldId id="268" r:id="rId20"/>
    <p:sldId id="304" r:id="rId21"/>
    <p:sldId id="270" r:id="rId22"/>
    <p:sldId id="272" r:id="rId23"/>
    <p:sldId id="273" r:id="rId24"/>
    <p:sldId id="305" r:id="rId25"/>
    <p:sldId id="274" r:id="rId26"/>
    <p:sldId id="283" r:id="rId27"/>
    <p:sldId id="284" r:id="rId28"/>
    <p:sldId id="275" r:id="rId29"/>
    <p:sldId id="276" r:id="rId30"/>
    <p:sldId id="277" r:id="rId31"/>
    <p:sldId id="306" r:id="rId32"/>
    <p:sldId id="278" r:id="rId33"/>
    <p:sldId id="307" r:id="rId34"/>
    <p:sldId id="286" r:id="rId35"/>
    <p:sldId id="308" r:id="rId36"/>
    <p:sldId id="281" r:id="rId37"/>
    <p:sldId id="260" r:id="rId38"/>
    <p:sldId id="285" r:id="rId39"/>
    <p:sldId id="290" r:id="rId40"/>
    <p:sldId id="291" r:id="rId41"/>
    <p:sldId id="292" r:id="rId42"/>
    <p:sldId id="282" r:id="rId43"/>
    <p:sldId id="293" r:id="rId44"/>
    <p:sldId id="294" r:id="rId45"/>
    <p:sldId id="279" r:id="rId46"/>
    <p:sldId id="288" r:id="rId47"/>
    <p:sldId id="310" r:id="rId48"/>
    <p:sldId id="269" r:id="rId49"/>
    <p:sldId id="295" r:id="rId50"/>
    <p:sldId id="296" r:id="rId51"/>
    <p:sldId id="311" r:id="rId52"/>
    <p:sldId id="258"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78FAC7-CA9E-4636-B8D9-8FD5D3474961}" v="4" dt="2021-10-22T15:56:47.1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microsoft.com/office/2016/11/relationships/changesInfo" Target="changesInfos/changesInfo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heme" Target="theme/theme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C. Hunt (schunt)" userId="0f481b93-3c53-4855-a537-85be039a5abd" providerId="ADAL" clId="{9678FAC7-CA9E-4636-B8D9-8FD5D3474961}"/>
    <pc:docChg chg="custSel addSld modSld">
      <pc:chgData name="Sarah C. Hunt (schunt)" userId="0f481b93-3c53-4855-a537-85be039a5abd" providerId="ADAL" clId="{9678FAC7-CA9E-4636-B8D9-8FD5D3474961}" dt="2021-10-22T15:56:56.128" v="46" actId="1076"/>
      <pc:docMkLst>
        <pc:docMk/>
      </pc:docMkLst>
      <pc:sldChg chg="modSp mod">
        <pc:chgData name="Sarah C. Hunt (schunt)" userId="0f481b93-3c53-4855-a537-85be039a5abd" providerId="ADAL" clId="{9678FAC7-CA9E-4636-B8D9-8FD5D3474961}" dt="2021-10-22T15:56:30.957" v="44" actId="1076"/>
        <pc:sldMkLst>
          <pc:docMk/>
          <pc:sldMk cId="0" sldId="296"/>
        </pc:sldMkLst>
        <pc:spChg chg="mod">
          <ac:chgData name="Sarah C. Hunt (schunt)" userId="0f481b93-3c53-4855-a537-85be039a5abd" providerId="ADAL" clId="{9678FAC7-CA9E-4636-B8D9-8FD5D3474961}" dt="2021-10-22T15:56:30.957" v="44" actId="1076"/>
          <ac:spMkLst>
            <pc:docMk/>
            <pc:sldMk cId="0" sldId="296"/>
            <ac:spMk id="5" creationId="{29B25E16-C002-4234-9894-FB8167755A53}"/>
          </ac:spMkLst>
        </pc:spChg>
      </pc:sldChg>
      <pc:sldChg chg="modSp mod">
        <pc:chgData name="Sarah C. Hunt (schunt)" userId="0f481b93-3c53-4855-a537-85be039a5abd" providerId="ADAL" clId="{9678FAC7-CA9E-4636-B8D9-8FD5D3474961}" dt="2021-10-22T15:56:56.128" v="46" actId="1076"/>
        <pc:sldMkLst>
          <pc:docMk/>
          <pc:sldMk cId="1140646775" sldId="309"/>
        </pc:sldMkLst>
        <pc:spChg chg="mod">
          <ac:chgData name="Sarah C. Hunt (schunt)" userId="0f481b93-3c53-4855-a537-85be039a5abd" providerId="ADAL" clId="{9678FAC7-CA9E-4636-B8D9-8FD5D3474961}" dt="2021-10-22T15:56:56.128" v="46" actId="1076"/>
          <ac:spMkLst>
            <pc:docMk/>
            <pc:sldMk cId="1140646775" sldId="309"/>
            <ac:spMk id="4" creationId="{D1186E3C-FD74-40C6-8CB1-5496F7530E78}"/>
          </ac:spMkLst>
        </pc:spChg>
        <pc:picChg chg="mod">
          <ac:chgData name="Sarah C. Hunt (schunt)" userId="0f481b93-3c53-4855-a537-85be039a5abd" providerId="ADAL" clId="{9678FAC7-CA9E-4636-B8D9-8FD5D3474961}" dt="2021-10-22T15:56:47.104" v="45" actId="1076"/>
          <ac:picMkLst>
            <pc:docMk/>
            <pc:sldMk cId="1140646775" sldId="309"/>
            <ac:picMk id="1026" creationId="{59369884-5170-4268-BD47-CCFC62970482}"/>
          </ac:picMkLst>
        </pc:picChg>
      </pc:sldChg>
      <pc:sldChg chg="addSp modSp mod">
        <pc:chgData name="Sarah C. Hunt (schunt)" userId="0f481b93-3c53-4855-a537-85be039a5abd" providerId="ADAL" clId="{9678FAC7-CA9E-4636-B8D9-8FD5D3474961}" dt="2021-10-22T15:55:25.635" v="19" actId="20577"/>
        <pc:sldMkLst>
          <pc:docMk/>
          <pc:sldMk cId="3164065027" sldId="310"/>
        </pc:sldMkLst>
        <pc:spChg chg="add mod">
          <ac:chgData name="Sarah C. Hunt (schunt)" userId="0f481b93-3c53-4855-a537-85be039a5abd" providerId="ADAL" clId="{9678FAC7-CA9E-4636-B8D9-8FD5D3474961}" dt="2021-10-22T15:55:25.635" v="19" actId="20577"/>
          <ac:spMkLst>
            <pc:docMk/>
            <pc:sldMk cId="3164065027" sldId="310"/>
            <ac:spMk id="3" creationId="{581E9B04-6BFB-4A51-8830-E5012AC970AA}"/>
          </ac:spMkLst>
        </pc:spChg>
        <pc:picChg chg="add mod">
          <ac:chgData name="Sarah C. Hunt (schunt)" userId="0f481b93-3c53-4855-a537-85be039a5abd" providerId="ADAL" clId="{9678FAC7-CA9E-4636-B8D9-8FD5D3474961}" dt="2021-10-22T15:54:21.119" v="1" actId="1076"/>
          <ac:picMkLst>
            <pc:docMk/>
            <pc:sldMk cId="3164065027" sldId="310"/>
            <ac:picMk id="2" creationId="{61A5AA85-EB10-4431-8E5C-B2451A16DDF8}"/>
          </ac:picMkLst>
        </pc:picChg>
      </pc:sldChg>
      <pc:sldChg chg="addSp delSp modSp new mod modClrScheme chgLayout">
        <pc:chgData name="Sarah C. Hunt (schunt)" userId="0f481b93-3c53-4855-a537-85be039a5abd" providerId="ADAL" clId="{9678FAC7-CA9E-4636-B8D9-8FD5D3474961}" dt="2021-10-22T15:56:24.176" v="43" actId="1076"/>
        <pc:sldMkLst>
          <pc:docMk/>
          <pc:sldMk cId="1336532226" sldId="311"/>
        </pc:sldMkLst>
        <pc:spChg chg="del mod ord">
          <ac:chgData name="Sarah C. Hunt (schunt)" userId="0f481b93-3c53-4855-a537-85be039a5abd" providerId="ADAL" clId="{9678FAC7-CA9E-4636-B8D9-8FD5D3474961}" dt="2021-10-22T15:55:48.356" v="21" actId="700"/>
          <ac:spMkLst>
            <pc:docMk/>
            <pc:sldMk cId="1336532226" sldId="311"/>
            <ac:spMk id="2" creationId="{5E88DC6B-8B51-45D0-A6C4-241633CE4377}"/>
          </ac:spMkLst>
        </pc:spChg>
        <pc:spChg chg="del mod ord">
          <ac:chgData name="Sarah C. Hunt (schunt)" userId="0f481b93-3c53-4855-a537-85be039a5abd" providerId="ADAL" clId="{9678FAC7-CA9E-4636-B8D9-8FD5D3474961}" dt="2021-10-22T15:55:48.356" v="21" actId="700"/>
          <ac:spMkLst>
            <pc:docMk/>
            <pc:sldMk cId="1336532226" sldId="311"/>
            <ac:spMk id="3" creationId="{6DD25071-0689-44A3-B916-CBA8A8EAE393}"/>
          </ac:spMkLst>
        </pc:spChg>
        <pc:spChg chg="add mod ord">
          <ac:chgData name="Sarah C. Hunt (schunt)" userId="0f481b93-3c53-4855-a537-85be039a5abd" providerId="ADAL" clId="{9678FAC7-CA9E-4636-B8D9-8FD5D3474961}" dt="2021-10-22T15:56:24.176" v="43" actId="1076"/>
          <ac:spMkLst>
            <pc:docMk/>
            <pc:sldMk cId="1336532226" sldId="311"/>
            <ac:spMk id="4" creationId="{E9A12046-5247-44CB-B13C-6403B23E3576}"/>
          </ac:spMkLst>
        </pc:spChg>
        <pc:spChg chg="add del mod ord">
          <ac:chgData name="Sarah C. Hunt (schunt)" userId="0f481b93-3c53-4855-a537-85be039a5abd" providerId="ADAL" clId="{9678FAC7-CA9E-4636-B8D9-8FD5D3474961}" dt="2021-10-22T15:55:58.939" v="34" actId="478"/>
          <ac:spMkLst>
            <pc:docMk/>
            <pc:sldMk cId="1336532226" sldId="311"/>
            <ac:spMk id="5" creationId="{831D6041-2300-4475-BF90-A50F44ECDC1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46BE7E-071B-4677-A8C9-800F0DE14332}" type="datetimeFigureOut">
              <a:rPr lang="en-US" smtClean="0"/>
              <a:t>10/22/2021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E1B9F2-FB60-49D2-85F5-BD0321E04326}" type="slidenum">
              <a:rPr lang="en-US" smtClean="0"/>
              <a:t>‹#›</a:t>
            </a:fld>
            <a:endParaRPr lang="en-US"/>
          </a:p>
        </p:txBody>
      </p:sp>
    </p:spTree>
    <p:extLst>
      <p:ext uri="{BB962C8B-B14F-4D97-AF65-F5344CB8AC3E}">
        <p14:creationId xmlns:p14="http://schemas.microsoft.com/office/powerpoint/2010/main" val="1074323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our contact information.  If you have any questions or concerns in the future, please feel free to contact us. Thank you for joining us and we hope you have a wonderful semester!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2A0B7C9-3FA8-4A65-9F39-990EF80F9D51}"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65825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59A62E-3043-4B10-BF5D-EA6F1563731E}"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8A6D2C-04F1-4FDF-B70D-81514CF819CF}" type="slidenum">
              <a:rPr lang="en-US" smtClean="0"/>
              <a:t>‹#›</a:t>
            </a:fld>
            <a:endParaRPr lang="en-US"/>
          </a:p>
        </p:txBody>
      </p:sp>
    </p:spTree>
    <p:extLst>
      <p:ext uri="{BB962C8B-B14F-4D97-AF65-F5344CB8AC3E}">
        <p14:creationId xmlns:p14="http://schemas.microsoft.com/office/powerpoint/2010/main" val="511309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759A62E-3043-4B10-BF5D-EA6F1563731E}"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8A6D2C-04F1-4FDF-B70D-81514CF819CF}" type="slidenum">
              <a:rPr lang="en-US" smtClean="0"/>
              <a:t>‹#›</a:t>
            </a:fld>
            <a:endParaRPr lang="en-US"/>
          </a:p>
        </p:txBody>
      </p:sp>
    </p:spTree>
    <p:extLst>
      <p:ext uri="{BB962C8B-B14F-4D97-AF65-F5344CB8AC3E}">
        <p14:creationId xmlns:p14="http://schemas.microsoft.com/office/powerpoint/2010/main" val="720716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759A62E-3043-4B10-BF5D-EA6F1563731E}"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8A6D2C-04F1-4FDF-B70D-81514CF819CF}"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310380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759A62E-3043-4B10-BF5D-EA6F1563731E}"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8A6D2C-04F1-4FDF-B70D-81514CF819CF}" type="slidenum">
              <a:rPr lang="en-US" smtClean="0"/>
              <a:t>‹#›</a:t>
            </a:fld>
            <a:endParaRPr lang="en-US"/>
          </a:p>
        </p:txBody>
      </p:sp>
    </p:spTree>
    <p:extLst>
      <p:ext uri="{BB962C8B-B14F-4D97-AF65-F5344CB8AC3E}">
        <p14:creationId xmlns:p14="http://schemas.microsoft.com/office/powerpoint/2010/main" val="78413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759A62E-3043-4B10-BF5D-EA6F1563731E}"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8A6D2C-04F1-4FDF-B70D-81514CF819CF}"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142688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759A62E-3043-4B10-BF5D-EA6F1563731E}"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8A6D2C-04F1-4FDF-B70D-81514CF819CF}" type="slidenum">
              <a:rPr lang="en-US" smtClean="0"/>
              <a:t>‹#›</a:t>
            </a:fld>
            <a:endParaRPr lang="en-US"/>
          </a:p>
        </p:txBody>
      </p:sp>
    </p:spTree>
    <p:extLst>
      <p:ext uri="{BB962C8B-B14F-4D97-AF65-F5344CB8AC3E}">
        <p14:creationId xmlns:p14="http://schemas.microsoft.com/office/powerpoint/2010/main" val="16022576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59A62E-3043-4B10-BF5D-EA6F1563731E}"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8A6D2C-04F1-4FDF-B70D-81514CF819CF}" type="slidenum">
              <a:rPr lang="en-US" smtClean="0"/>
              <a:t>‹#›</a:t>
            </a:fld>
            <a:endParaRPr lang="en-US"/>
          </a:p>
        </p:txBody>
      </p:sp>
    </p:spTree>
    <p:extLst>
      <p:ext uri="{BB962C8B-B14F-4D97-AF65-F5344CB8AC3E}">
        <p14:creationId xmlns:p14="http://schemas.microsoft.com/office/powerpoint/2010/main" val="6108341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59A62E-3043-4B10-BF5D-EA6F1563731E}"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8A6D2C-04F1-4FDF-B70D-81514CF819CF}" type="slidenum">
              <a:rPr lang="en-US" smtClean="0"/>
              <a:t>‹#›</a:t>
            </a:fld>
            <a:endParaRPr lang="en-US"/>
          </a:p>
        </p:txBody>
      </p:sp>
    </p:spTree>
    <p:extLst>
      <p:ext uri="{BB962C8B-B14F-4D97-AF65-F5344CB8AC3E}">
        <p14:creationId xmlns:p14="http://schemas.microsoft.com/office/powerpoint/2010/main" val="22504915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5513A8-38CD-4D6B-854B-CEE5CB8D96C3}" type="datetime1">
              <a:rPr lang="en-US" smtClean="0"/>
              <a:t>10/22/2021</a:t>
            </a:fld>
            <a:endParaRPr lang="en-US" dirty="0"/>
          </a:p>
        </p:txBody>
      </p:sp>
      <p:sp>
        <p:nvSpPr>
          <p:cNvPr id="5" name="Footer Placeholder 4"/>
          <p:cNvSpPr>
            <a:spLocks noGrp="1"/>
          </p:cNvSpPr>
          <p:nvPr>
            <p:ph type="ftr" sz="quarter" idx="11"/>
          </p:nvPr>
        </p:nvSpPr>
        <p:spPr/>
        <p:txBody>
          <a:bodyPr/>
          <a:lstStyle/>
          <a:p>
            <a:r>
              <a:rPr lang="en-US" dirty="0"/>
              <a:t>www.grasp4va.org</a:t>
            </a:r>
          </a:p>
        </p:txBody>
      </p:sp>
      <p:sp>
        <p:nvSpPr>
          <p:cNvPr id="6" name="Slide Number Placeholder 5"/>
          <p:cNvSpPr>
            <a:spLocks noGrp="1"/>
          </p:cNvSpPr>
          <p:nvPr>
            <p:ph type="sldNum" sz="quarter" idx="12"/>
          </p:nvPr>
        </p:nvSpPr>
        <p:spPr/>
        <p:txBody>
          <a:bodyPr/>
          <a:lstStyle/>
          <a:p>
            <a:fld id="{622A6F62-512A-4C31-8E10-E87F134531EB}" type="slidenum">
              <a:rPr lang="en-US" smtClean="0"/>
              <a:pPr/>
              <a:t>‹#›</a:t>
            </a:fld>
            <a:endParaRPr lang="en-US" dirty="0"/>
          </a:p>
        </p:txBody>
      </p:sp>
      <p:sp>
        <p:nvSpPr>
          <p:cNvPr id="8" name="Content Placeholder 7"/>
          <p:cNvSpPr>
            <a:spLocks noGrp="1"/>
          </p:cNvSpPr>
          <p:nvPr>
            <p:ph sz="quarter" idx="13"/>
          </p:nvPr>
        </p:nvSpPr>
        <p:spPr>
          <a:xfrm>
            <a:off x="4775200" y="6459538"/>
            <a:ext cx="2743200" cy="246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37854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5513A8-38CD-4D6B-854B-CEE5CB8D96C3}" type="datetime1">
              <a:rPr lang="en-US" smtClean="0"/>
              <a:t>10/22/2021</a:t>
            </a:fld>
            <a:endParaRPr lang="en-US" dirty="0"/>
          </a:p>
        </p:txBody>
      </p:sp>
      <p:sp>
        <p:nvSpPr>
          <p:cNvPr id="5" name="Footer Placeholder 4"/>
          <p:cNvSpPr>
            <a:spLocks noGrp="1"/>
          </p:cNvSpPr>
          <p:nvPr>
            <p:ph type="ftr" sz="quarter" idx="11"/>
          </p:nvPr>
        </p:nvSpPr>
        <p:spPr/>
        <p:txBody>
          <a:bodyPr/>
          <a:lstStyle/>
          <a:p>
            <a:r>
              <a:rPr lang="en-US" dirty="0"/>
              <a:t>www.grasp4va.org</a:t>
            </a:r>
          </a:p>
        </p:txBody>
      </p:sp>
      <p:sp>
        <p:nvSpPr>
          <p:cNvPr id="6" name="Slide Number Placeholder 5"/>
          <p:cNvSpPr>
            <a:spLocks noGrp="1"/>
          </p:cNvSpPr>
          <p:nvPr>
            <p:ph type="sldNum" sz="quarter" idx="12"/>
          </p:nvPr>
        </p:nvSpPr>
        <p:spPr/>
        <p:txBody>
          <a:bodyPr/>
          <a:lstStyle/>
          <a:p>
            <a:fld id="{622A6F62-512A-4C31-8E10-E87F134531EB}" type="slidenum">
              <a:rPr lang="en-US" smtClean="0"/>
              <a:pPr/>
              <a:t>‹#›</a:t>
            </a:fld>
            <a:endParaRPr lang="en-US" dirty="0"/>
          </a:p>
        </p:txBody>
      </p:sp>
      <p:sp>
        <p:nvSpPr>
          <p:cNvPr id="8" name="Content Placeholder 7"/>
          <p:cNvSpPr>
            <a:spLocks noGrp="1"/>
          </p:cNvSpPr>
          <p:nvPr>
            <p:ph sz="quarter" idx="13"/>
          </p:nvPr>
        </p:nvSpPr>
        <p:spPr>
          <a:xfrm>
            <a:off x="4775200" y="6459538"/>
            <a:ext cx="2743200" cy="246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44341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5513A8-38CD-4D6B-854B-CEE5CB8D96C3}" type="datetime1">
              <a:rPr lang="en-US" smtClean="0"/>
              <a:t>10/22/2021</a:t>
            </a:fld>
            <a:endParaRPr lang="en-US" dirty="0"/>
          </a:p>
        </p:txBody>
      </p:sp>
      <p:sp>
        <p:nvSpPr>
          <p:cNvPr id="5" name="Footer Placeholder 4"/>
          <p:cNvSpPr>
            <a:spLocks noGrp="1"/>
          </p:cNvSpPr>
          <p:nvPr>
            <p:ph type="ftr" sz="quarter" idx="11"/>
          </p:nvPr>
        </p:nvSpPr>
        <p:spPr/>
        <p:txBody>
          <a:bodyPr/>
          <a:lstStyle/>
          <a:p>
            <a:r>
              <a:rPr lang="en-US" dirty="0"/>
              <a:t>www.grasp4va.org</a:t>
            </a:r>
          </a:p>
        </p:txBody>
      </p:sp>
      <p:sp>
        <p:nvSpPr>
          <p:cNvPr id="6" name="Slide Number Placeholder 5"/>
          <p:cNvSpPr>
            <a:spLocks noGrp="1"/>
          </p:cNvSpPr>
          <p:nvPr>
            <p:ph type="sldNum" sz="quarter" idx="12"/>
          </p:nvPr>
        </p:nvSpPr>
        <p:spPr/>
        <p:txBody>
          <a:bodyPr/>
          <a:lstStyle/>
          <a:p>
            <a:fld id="{622A6F62-512A-4C31-8E10-E87F134531EB}" type="slidenum">
              <a:rPr lang="en-US" smtClean="0"/>
              <a:pPr/>
              <a:t>‹#›</a:t>
            </a:fld>
            <a:endParaRPr lang="en-US" dirty="0"/>
          </a:p>
        </p:txBody>
      </p:sp>
      <p:sp>
        <p:nvSpPr>
          <p:cNvPr id="8" name="Content Placeholder 7"/>
          <p:cNvSpPr>
            <a:spLocks noGrp="1"/>
          </p:cNvSpPr>
          <p:nvPr>
            <p:ph sz="quarter" idx="13"/>
          </p:nvPr>
        </p:nvSpPr>
        <p:spPr>
          <a:xfrm>
            <a:off x="4775200" y="6459538"/>
            <a:ext cx="2743200" cy="246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1646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59A62E-3043-4B10-BF5D-EA6F1563731E}"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8A6D2C-04F1-4FDF-B70D-81514CF819CF}" type="slidenum">
              <a:rPr lang="en-US" smtClean="0"/>
              <a:t>‹#›</a:t>
            </a:fld>
            <a:endParaRPr lang="en-US"/>
          </a:p>
        </p:txBody>
      </p:sp>
    </p:spTree>
    <p:extLst>
      <p:ext uri="{BB962C8B-B14F-4D97-AF65-F5344CB8AC3E}">
        <p14:creationId xmlns:p14="http://schemas.microsoft.com/office/powerpoint/2010/main" val="23634565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5513A8-38CD-4D6B-854B-CEE5CB8D96C3}" type="datetime1">
              <a:rPr lang="en-US" smtClean="0"/>
              <a:t>10/22/2021</a:t>
            </a:fld>
            <a:endParaRPr lang="en-US" dirty="0"/>
          </a:p>
        </p:txBody>
      </p:sp>
      <p:sp>
        <p:nvSpPr>
          <p:cNvPr id="5" name="Footer Placeholder 4"/>
          <p:cNvSpPr>
            <a:spLocks noGrp="1"/>
          </p:cNvSpPr>
          <p:nvPr>
            <p:ph type="ftr" sz="quarter" idx="11"/>
          </p:nvPr>
        </p:nvSpPr>
        <p:spPr/>
        <p:txBody>
          <a:bodyPr/>
          <a:lstStyle/>
          <a:p>
            <a:r>
              <a:rPr lang="en-US" dirty="0"/>
              <a:t>www.grasp4va.org</a:t>
            </a:r>
          </a:p>
        </p:txBody>
      </p:sp>
      <p:sp>
        <p:nvSpPr>
          <p:cNvPr id="6" name="Slide Number Placeholder 5"/>
          <p:cNvSpPr>
            <a:spLocks noGrp="1"/>
          </p:cNvSpPr>
          <p:nvPr>
            <p:ph type="sldNum" sz="quarter" idx="12"/>
          </p:nvPr>
        </p:nvSpPr>
        <p:spPr/>
        <p:txBody>
          <a:bodyPr/>
          <a:lstStyle/>
          <a:p>
            <a:fld id="{622A6F62-512A-4C31-8E10-E87F134531EB}" type="slidenum">
              <a:rPr lang="en-US" smtClean="0"/>
              <a:pPr/>
              <a:t>‹#›</a:t>
            </a:fld>
            <a:endParaRPr lang="en-US" dirty="0"/>
          </a:p>
        </p:txBody>
      </p:sp>
      <p:sp>
        <p:nvSpPr>
          <p:cNvPr id="8" name="Content Placeholder 7"/>
          <p:cNvSpPr>
            <a:spLocks noGrp="1"/>
          </p:cNvSpPr>
          <p:nvPr>
            <p:ph sz="quarter" idx="13"/>
          </p:nvPr>
        </p:nvSpPr>
        <p:spPr>
          <a:xfrm>
            <a:off x="4775200" y="6459538"/>
            <a:ext cx="2743200" cy="246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95647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p:cNvGrpSpPr>
            <a:grpSpLocks/>
          </p:cNvGrpSpPr>
          <p:nvPr/>
        </p:nvGrpSpPr>
        <p:grpSpPr bwMode="auto">
          <a:xfrm>
            <a:off x="0" y="-7938"/>
            <a:ext cx="12192000" cy="6865938"/>
            <a:chOff x="0" y="-8467"/>
            <a:chExt cx="12192000" cy="6866467"/>
          </a:xfrm>
        </p:grpSpPr>
        <p:cxnSp>
          <p:nvCxnSpPr>
            <p:cNvPr id="5" name="Straight Connector 4"/>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Isosceles Triangle 8"/>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p:cNvSpPr/>
            <p:nvPr/>
          </p:nvSpPr>
          <p:spPr>
            <a:xfrm rot="10800000">
              <a:off x="0" y="-528"/>
              <a:ext cx="842963" cy="566622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50000"/>
                  </a:schemeClr>
                </a:solidFill>
                <a:latin typeface="Aharoni" panose="02010803020104030203" pitchFamily="2" charset="-79"/>
                <a:cs typeface="Aharoni" panose="02010803020104030203" pitchFamily="2" charset="-79"/>
              </a:defRPr>
            </a:lvl1pPr>
          </a:lstStyle>
          <a:p>
            <a:r>
              <a:rPr lang="en-US" dirty="0"/>
              <a:t>Click to edit Master title style</a:t>
            </a:r>
          </a:p>
        </p:txBody>
      </p:sp>
      <p:sp>
        <p:nvSpPr>
          <p:cNvPr id="3" name="Subtitle 2"/>
          <p:cNvSpPr>
            <a:spLocks noGrp="1"/>
          </p:cNvSpPr>
          <p:nvPr>
            <p:ph type="subTitle" idx="1"/>
          </p:nvPr>
        </p:nvSpPr>
        <p:spPr>
          <a:xfrm>
            <a:off x="1507067" y="4050833"/>
            <a:ext cx="7766936"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3"/>
          <p:cNvSpPr>
            <a:spLocks noGrp="1"/>
          </p:cNvSpPr>
          <p:nvPr>
            <p:ph type="dt" sz="half" idx="10"/>
          </p:nvPr>
        </p:nvSpPr>
        <p:spPr/>
        <p:txBody>
          <a:bodyPr/>
          <a:lstStyle>
            <a:lvl1pPr>
              <a:defRPr/>
            </a:lvl1pPr>
          </a:lstStyle>
          <a:p>
            <a:pPr>
              <a:defRPr/>
            </a:pPr>
            <a:fld id="{088329C5-1465-4211-B97C-2C1AF332EA57}" type="datetimeFigureOut">
              <a:rPr lang="en-US"/>
              <a:pPr>
                <a:defRPr/>
              </a:pPr>
              <a:t>10/22/2021</a:t>
            </a:fld>
            <a:endParaRPr lang="en-US" dirty="0"/>
          </a:p>
        </p:txBody>
      </p:sp>
      <p:sp>
        <p:nvSpPr>
          <p:cNvPr id="16" name="Footer Placeholder 4"/>
          <p:cNvSpPr>
            <a:spLocks noGrp="1"/>
          </p:cNvSpPr>
          <p:nvPr>
            <p:ph type="ftr" sz="quarter" idx="11"/>
          </p:nvPr>
        </p:nvSpPr>
        <p:spPr/>
        <p:txBody>
          <a:bodyPr/>
          <a:lstStyle>
            <a:lvl1pPr>
              <a:defRPr/>
            </a:lvl1pPr>
          </a:lstStyle>
          <a:p>
            <a:pPr>
              <a:defRPr/>
            </a:pPr>
            <a:endParaRPr lang="en-US"/>
          </a:p>
        </p:txBody>
      </p:sp>
      <p:sp>
        <p:nvSpPr>
          <p:cNvPr id="17" name="Slide Number Placeholder 5"/>
          <p:cNvSpPr>
            <a:spLocks noGrp="1"/>
          </p:cNvSpPr>
          <p:nvPr>
            <p:ph type="sldNum" sz="quarter" idx="12"/>
          </p:nvPr>
        </p:nvSpPr>
        <p:spPr/>
        <p:txBody>
          <a:bodyPr/>
          <a:lstStyle>
            <a:lvl1pPr>
              <a:defRPr/>
            </a:lvl1pPr>
          </a:lstStyle>
          <a:p>
            <a:pPr>
              <a:defRPr/>
            </a:pPr>
            <a:fld id="{8AA93805-C22E-4C5E-A10D-3716B5B51DC6}" type="slidenum">
              <a:rPr lang="en-US"/>
              <a:pPr>
                <a:defRPr/>
              </a:pPr>
              <a:t>‹#›</a:t>
            </a:fld>
            <a:endParaRPr lang="en-US" dirty="0"/>
          </a:p>
        </p:txBody>
      </p:sp>
    </p:spTree>
    <p:extLst>
      <p:ext uri="{BB962C8B-B14F-4D97-AF65-F5344CB8AC3E}">
        <p14:creationId xmlns:p14="http://schemas.microsoft.com/office/powerpoint/2010/main" val="10641042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043F8DE-F741-4E56-A233-C8A1DAAD1436}" type="datetimeFigureOut">
              <a:rPr lang="en-US"/>
              <a:pPr>
                <a:defRPr/>
              </a:pPr>
              <a:t>10/22/2021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1880B2-8B91-4867-BEB6-A3FAD931B1DB}" type="slidenum">
              <a:rPr lang="en-US"/>
              <a:pPr>
                <a:defRPr/>
              </a:pPr>
              <a:t>‹#›</a:t>
            </a:fld>
            <a:endParaRPr lang="en-US" dirty="0"/>
          </a:p>
        </p:txBody>
      </p:sp>
    </p:spTree>
    <p:extLst>
      <p:ext uri="{BB962C8B-B14F-4D97-AF65-F5344CB8AC3E}">
        <p14:creationId xmlns:p14="http://schemas.microsoft.com/office/powerpoint/2010/main" val="15086872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D82B07E-00C4-42F7-92FF-503B20DBC130}" type="datetimeFigureOut">
              <a:rPr lang="en-US"/>
              <a:pPr>
                <a:defRPr/>
              </a:pPr>
              <a:t>10/22/2021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5530892-CC93-4CE3-9AE7-56826E11E17B}" type="slidenum">
              <a:rPr lang="en-US"/>
              <a:pPr>
                <a:defRPr/>
              </a:pPr>
              <a:t>‹#›</a:t>
            </a:fld>
            <a:endParaRPr lang="en-US" dirty="0"/>
          </a:p>
        </p:txBody>
      </p:sp>
    </p:spTree>
    <p:extLst>
      <p:ext uri="{BB962C8B-B14F-4D97-AF65-F5344CB8AC3E}">
        <p14:creationId xmlns:p14="http://schemas.microsoft.com/office/powerpoint/2010/main" val="28021720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F8C38465-167C-4AD1-990A-6B2EA1AAC1D3}" type="datetimeFigureOut">
              <a:rPr lang="en-US"/>
              <a:pPr>
                <a:defRPr/>
              </a:pPr>
              <a:t>10/22/2021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CAE2653-7A2A-49F5-BA1D-ED1967F0CEA4}" type="slidenum">
              <a:rPr lang="en-US"/>
              <a:pPr>
                <a:defRPr/>
              </a:pPr>
              <a:t>‹#›</a:t>
            </a:fld>
            <a:endParaRPr lang="en-US" dirty="0"/>
          </a:p>
        </p:txBody>
      </p:sp>
    </p:spTree>
    <p:extLst>
      <p:ext uri="{BB962C8B-B14F-4D97-AF65-F5344CB8AC3E}">
        <p14:creationId xmlns:p14="http://schemas.microsoft.com/office/powerpoint/2010/main" val="20016381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1D1E2BFF-125F-4A92-9A76-84C4F58FC845}" type="datetimeFigureOut">
              <a:rPr lang="en-US"/>
              <a:pPr>
                <a:defRPr/>
              </a:pPr>
              <a:t>10/22/2021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463D0AA-3809-4114-9155-FAB2594BADA0}" type="slidenum">
              <a:rPr lang="en-US"/>
              <a:pPr>
                <a:defRPr/>
              </a:pPr>
              <a:t>‹#›</a:t>
            </a:fld>
            <a:endParaRPr lang="en-US" dirty="0"/>
          </a:p>
        </p:txBody>
      </p:sp>
    </p:spTree>
    <p:extLst>
      <p:ext uri="{BB962C8B-B14F-4D97-AF65-F5344CB8AC3E}">
        <p14:creationId xmlns:p14="http://schemas.microsoft.com/office/powerpoint/2010/main" val="26147477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71EDDCE2-8669-462D-B7A7-96802FCE5318}" type="datetimeFigureOut">
              <a:rPr lang="en-US"/>
              <a:pPr>
                <a:defRPr/>
              </a:pPr>
              <a:t>10/22/2021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5C2AA15-96A8-4FBA-89D0-1C23F8C6C0DC}" type="slidenum">
              <a:rPr lang="en-US"/>
              <a:pPr>
                <a:defRPr/>
              </a:pPr>
              <a:t>‹#›</a:t>
            </a:fld>
            <a:endParaRPr lang="en-US" dirty="0"/>
          </a:p>
        </p:txBody>
      </p:sp>
    </p:spTree>
    <p:extLst>
      <p:ext uri="{BB962C8B-B14F-4D97-AF65-F5344CB8AC3E}">
        <p14:creationId xmlns:p14="http://schemas.microsoft.com/office/powerpoint/2010/main" val="4365203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C4BC1E7-C31A-4DFB-BF8F-31485A1A9245}" type="datetimeFigureOut">
              <a:rPr lang="en-US"/>
              <a:pPr>
                <a:defRPr/>
              </a:pPr>
              <a:t>10/22/2021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9D7C9E1-43F2-4612-A49A-09DBD7FD63F2}" type="slidenum">
              <a:rPr lang="en-US"/>
              <a:pPr>
                <a:defRPr/>
              </a:pPr>
              <a:t>‹#›</a:t>
            </a:fld>
            <a:endParaRPr lang="en-US" dirty="0"/>
          </a:p>
        </p:txBody>
      </p:sp>
    </p:spTree>
    <p:extLst>
      <p:ext uri="{BB962C8B-B14F-4D97-AF65-F5344CB8AC3E}">
        <p14:creationId xmlns:p14="http://schemas.microsoft.com/office/powerpoint/2010/main" val="12935006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46983C6-B879-4173-98AB-CDA92024A11B}" type="datetimeFigureOut">
              <a:rPr lang="en-US"/>
              <a:pPr>
                <a:defRPr/>
              </a:pPr>
              <a:t>10/22/2021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07CA964-A6C7-4797-BAF8-080451DB5213}" type="slidenum">
              <a:rPr lang="en-US"/>
              <a:pPr>
                <a:defRPr/>
              </a:pPr>
              <a:t>‹#›</a:t>
            </a:fld>
            <a:endParaRPr lang="en-US" dirty="0"/>
          </a:p>
        </p:txBody>
      </p:sp>
    </p:spTree>
    <p:extLst>
      <p:ext uri="{BB962C8B-B14F-4D97-AF65-F5344CB8AC3E}">
        <p14:creationId xmlns:p14="http://schemas.microsoft.com/office/powerpoint/2010/main" val="2946836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D2E9A08-A3C5-4587-B65F-25A36E9CE993}" type="datetimeFigureOut">
              <a:rPr lang="en-US"/>
              <a:pPr>
                <a:defRPr/>
              </a:pPr>
              <a:t>10/22/2021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36A5802-D97D-41E7-BECF-18888570CAAB}" type="slidenum">
              <a:rPr lang="en-US"/>
              <a:pPr>
                <a:defRPr/>
              </a:pPr>
              <a:t>‹#›</a:t>
            </a:fld>
            <a:endParaRPr lang="en-US" dirty="0"/>
          </a:p>
        </p:txBody>
      </p:sp>
    </p:spTree>
    <p:extLst>
      <p:ext uri="{BB962C8B-B14F-4D97-AF65-F5344CB8AC3E}">
        <p14:creationId xmlns:p14="http://schemas.microsoft.com/office/powerpoint/2010/main" val="1802617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759A62E-3043-4B10-BF5D-EA6F1563731E}"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8A6D2C-04F1-4FDF-B70D-81514CF819CF}" type="slidenum">
              <a:rPr lang="en-US" smtClean="0"/>
              <a:t>‹#›</a:t>
            </a:fld>
            <a:endParaRPr lang="en-US"/>
          </a:p>
        </p:txBody>
      </p:sp>
    </p:spTree>
    <p:extLst>
      <p:ext uri="{BB962C8B-B14F-4D97-AF65-F5344CB8AC3E}">
        <p14:creationId xmlns:p14="http://schemas.microsoft.com/office/powerpoint/2010/main" val="4295987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7E4887A-4E4D-403A-A0FF-77195144EAA1}" type="datetimeFigureOut">
              <a:rPr lang="en-US"/>
              <a:pPr>
                <a:defRPr/>
              </a:pPr>
              <a:t>10/22/2021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6E2738C-DF87-4857-97BB-2AC900358B12}" type="slidenum">
              <a:rPr lang="en-US"/>
              <a:pPr>
                <a:defRPr/>
              </a:pPr>
              <a:t>‹#›</a:t>
            </a:fld>
            <a:endParaRPr lang="en-US" dirty="0"/>
          </a:p>
        </p:txBody>
      </p:sp>
    </p:spTree>
    <p:extLst>
      <p:ext uri="{BB962C8B-B14F-4D97-AF65-F5344CB8AC3E}">
        <p14:creationId xmlns:p14="http://schemas.microsoft.com/office/powerpoint/2010/main" val="9264449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541338" y="79057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en-US" sz="8000">
                <a:solidFill>
                  <a:srgbClr val="F1947A"/>
                </a:solidFill>
                <a:latin typeface="Arial" panose="020B0604020202020204" pitchFamily="34" charset="0"/>
              </a:rPr>
              <a:t>“</a:t>
            </a:r>
          </a:p>
        </p:txBody>
      </p:sp>
      <p:sp>
        <p:nvSpPr>
          <p:cNvPr id="6" name="TextBox 5"/>
          <p:cNvSpPr txBox="1">
            <a:spLocks noChangeArrowheads="1"/>
          </p:cNvSpPr>
          <p:nvPr/>
        </p:nvSpPr>
        <p:spPr bwMode="auto">
          <a:xfrm>
            <a:off x="8893175" y="28860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en-US" sz="8000">
                <a:solidFill>
                  <a:srgbClr val="F1947A"/>
                </a:solidFill>
                <a:latin typeface="Arial" panose="020B0604020202020204" pitchFamily="34" charset="0"/>
              </a:rPr>
              <a:t>”</a:t>
            </a:r>
            <a:endParaRPr lang="en-US" altLang="en-US">
              <a:solidFill>
                <a:srgbClr val="F1947A"/>
              </a:solidFill>
              <a:latin typeface="Arial" panose="020B0604020202020204" pitchFamily="34" charset="0"/>
            </a:endParaRP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4"/>
          </p:nvPr>
        </p:nvSpPr>
        <p:spPr/>
        <p:txBody>
          <a:bodyPr/>
          <a:lstStyle>
            <a:lvl1pPr>
              <a:defRPr/>
            </a:lvl1pPr>
          </a:lstStyle>
          <a:p>
            <a:pPr>
              <a:defRPr/>
            </a:pPr>
            <a:fld id="{127D19A1-08DC-44F1-800C-2E4FA8D8BA9E}" type="datetimeFigureOut">
              <a:rPr lang="en-US"/>
              <a:pPr>
                <a:defRPr/>
              </a:pPr>
              <a:t>10/22/2021</a:t>
            </a:fld>
            <a:endParaRPr lang="en-US" dirty="0"/>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2D9F820B-882D-43A3-A2B6-A8A50EA0C21C}" type="slidenum">
              <a:rPr lang="en-US"/>
              <a:pPr>
                <a:defRPr/>
              </a:pPr>
              <a:t>‹#›</a:t>
            </a:fld>
            <a:endParaRPr lang="en-US" dirty="0"/>
          </a:p>
        </p:txBody>
      </p:sp>
    </p:spTree>
    <p:extLst>
      <p:ext uri="{BB962C8B-B14F-4D97-AF65-F5344CB8AC3E}">
        <p14:creationId xmlns:p14="http://schemas.microsoft.com/office/powerpoint/2010/main" val="36961485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D08E494-E3ED-4567-9A6D-5A342E69C12E}" type="datetimeFigureOut">
              <a:rPr lang="en-US"/>
              <a:pPr>
                <a:defRPr/>
              </a:pPr>
              <a:t>10/22/2021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4B1B068-4E0B-467B-B358-225EA1C564D1}" type="slidenum">
              <a:rPr lang="en-US"/>
              <a:pPr>
                <a:defRPr/>
              </a:pPr>
              <a:t>‹#›</a:t>
            </a:fld>
            <a:endParaRPr lang="en-US" dirty="0"/>
          </a:p>
        </p:txBody>
      </p:sp>
    </p:spTree>
    <p:extLst>
      <p:ext uri="{BB962C8B-B14F-4D97-AF65-F5344CB8AC3E}">
        <p14:creationId xmlns:p14="http://schemas.microsoft.com/office/powerpoint/2010/main" val="24065637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541338" y="79057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en-US" sz="8000">
                <a:solidFill>
                  <a:srgbClr val="F1947A"/>
                </a:solidFill>
                <a:latin typeface="Arial" panose="020B0604020202020204" pitchFamily="34" charset="0"/>
              </a:rPr>
              <a:t>“</a:t>
            </a:r>
          </a:p>
        </p:txBody>
      </p:sp>
      <p:sp>
        <p:nvSpPr>
          <p:cNvPr id="6" name="TextBox 5"/>
          <p:cNvSpPr txBox="1">
            <a:spLocks noChangeArrowheads="1"/>
          </p:cNvSpPr>
          <p:nvPr/>
        </p:nvSpPr>
        <p:spPr bwMode="auto">
          <a:xfrm>
            <a:off x="8893175" y="28860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en-US" sz="8000">
                <a:solidFill>
                  <a:srgbClr val="F1947A"/>
                </a:solidFill>
                <a:latin typeface="Arial" panose="020B0604020202020204" pitchFamily="34" charset="0"/>
              </a:rPr>
              <a:t>”</a:t>
            </a: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4"/>
          </p:nvPr>
        </p:nvSpPr>
        <p:spPr/>
        <p:txBody>
          <a:bodyPr/>
          <a:lstStyle>
            <a:lvl1pPr>
              <a:defRPr/>
            </a:lvl1pPr>
          </a:lstStyle>
          <a:p>
            <a:pPr>
              <a:defRPr/>
            </a:pPr>
            <a:fld id="{EE930D7A-B1A7-4CB2-87B6-5840FFDC609B}" type="datetimeFigureOut">
              <a:rPr lang="en-US"/>
              <a:pPr>
                <a:defRPr/>
              </a:pPr>
              <a:t>10/22/2021</a:t>
            </a:fld>
            <a:endParaRPr lang="en-US" dirty="0"/>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10BEA06A-E4F9-438D-8F48-DE65BFE38D7D}" type="slidenum">
              <a:rPr lang="en-US"/>
              <a:pPr>
                <a:defRPr/>
              </a:pPr>
              <a:t>‹#›</a:t>
            </a:fld>
            <a:endParaRPr lang="en-US" dirty="0"/>
          </a:p>
        </p:txBody>
      </p:sp>
    </p:spTree>
    <p:extLst>
      <p:ext uri="{BB962C8B-B14F-4D97-AF65-F5344CB8AC3E}">
        <p14:creationId xmlns:p14="http://schemas.microsoft.com/office/powerpoint/2010/main" val="1241775081"/>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4"/>
          </p:nvPr>
        </p:nvSpPr>
        <p:spPr/>
        <p:txBody>
          <a:bodyPr/>
          <a:lstStyle>
            <a:lvl1pPr>
              <a:defRPr/>
            </a:lvl1pPr>
          </a:lstStyle>
          <a:p>
            <a:pPr>
              <a:defRPr/>
            </a:pPr>
            <a:fld id="{C1F31036-C3B5-4763-B1C3-6705D27BD2ED}" type="datetimeFigureOut">
              <a:rPr lang="en-US"/>
              <a:pPr>
                <a:defRPr/>
              </a:pPr>
              <a:t>10/22/2021</a:t>
            </a:fld>
            <a:endParaRPr lang="en-US" dirty="0"/>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3A3CD8DC-0392-4E65-A5DC-4A8DD10FD52A}" type="slidenum">
              <a:rPr lang="en-US"/>
              <a:pPr>
                <a:defRPr/>
              </a:pPr>
              <a:t>‹#›</a:t>
            </a:fld>
            <a:endParaRPr lang="en-US" dirty="0"/>
          </a:p>
        </p:txBody>
      </p:sp>
    </p:spTree>
    <p:extLst>
      <p:ext uri="{BB962C8B-B14F-4D97-AF65-F5344CB8AC3E}">
        <p14:creationId xmlns:p14="http://schemas.microsoft.com/office/powerpoint/2010/main" val="2499784555"/>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70DE53A-67E0-4E35-AF45-AA6D3AFE6457}" type="datetimeFigureOut">
              <a:rPr lang="en-US"/>
              <a:pPr>
                <a:defRPr/>
              </a:pPr>
              <a:t>10/22/2021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64F881-070C-4BD8-BB2B-601B4F814894}" type="slidenum">
              <a:rPr lang="en-US"/>
              <a:pPr>
                <a:defRPr/>
              </a:pPr>
              <a:t>‹#›</a:t>
            </a:fld>
            <a:endParaRPr lang="en-US" dirty="0"/>
          </a:p>
        </p:txBody>
      </p:sp>
    </p:spTree>
    <p:extLst>
      <p:ext uri="{BB962C8B-B14F-4D97-AF65-F5344CB8AC3E}">
        <p14:creationId xmlns:p14="http://schemas.microsoft.com/office/powerpoint/2010/main" val="25886392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78A1265-076D-4544-8636-AC5D5C60F612}" type="datetimeFigureOut">
              <a:rPr lang="en-US"/>
              <a:pPr>
                <a:defRPr/>
              </a:pPr>
              <a:t>10/22/2021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32B5236-0D23-4950-999E-A2900B8EEEEC}" type="slidenum">
              <a:rPr lang="en-US"/>
              <a:pPr>
                <a:defRPr/>
              </a:pPr>
              <a:t>‹#›</a:t>
            </a:fld>
            <a:endParaRPr lang="en-US" dirty="0"/>
          </a:p>
        </p:txBody>
      </p:sp>
    </p:spTree>
    <p:extLst>
      <p:ext uri="{BB962C8B-B14F-4D97-AF65-F5344CB8AC3E}">
        <p14:creationId xmlns:p14="http://schemas.microsoft.com/office/powerpoint/2010/main" val="35643266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p:spPr>
        <p:txBody>
          <a:bodyPr/>
          <a:lstStyle/>
          <a:p>
            <a:r>
              <a:rPr lang="en-US"/>
              <a:t>Click to edit Master title style</a:t>
            </a:r>
          </a:p>
        </p:txBody>
      </p:sp>
      <p:sp>
        <p:nvSpPr>
          <p:cNvPr id="3" name="Table Placeholder 2"/>
          <p:cNvSpPr>
            <a:spLocks noGrp="1"/>
          </p:cNvSpPr>
          <p:nvPr>
            <p:ph type="tbl" idx="1"/>
          </p:nvPr>
        </p:nvSpPr>
        <p:spPr>
          <a:xfrm>
            <a:off x="1576917" y="2017713"/>
            <a:ext cx="10363200" cy="4114800"/>
          </a:xfrm>
        </p:spPr>
        <p:txBody>
          <a:bodyPr rtlCol="0">
            <a:normAutofit/>
          </a:bodyPr>
          <a:lstStyle/>
          <a:p>
            <a:pPr lvl="0"/>
            <a:endParaRPr lang="en-US" noProof="0"/>
          </a:p>
        </p:txBody>
      </p:sp>
      <p:sp>
        <p:nvSpPr>
          <p:cNvPr id="4" name="Date Placeholder 23"/>
          <p:cNvSpPr>
            <a:spLocks noGrp="1"/>
          </p:cNvSpPr>
          <p:nvPr>
            <p:ph type="dt" sz="half" idx="10"/>
          </p:nvPr>
        </p:nvSpPr>
        <p:spPr/>
        <p:txBody>
          <a:bodyPr/>
          <a:lstStyle>
            <a:lvl1pPr>
              <a:defRPr>
                <a:solidFill>
                  <a:srgbClr val="354369">
                    <a:shade val="50000"/>
                    <a:satMod val="200000"/>
                  </a:srgbClr>
                </a:solidFill>
              </a:defRPr>
            </a:lvl1pPr>
          </a:lstStyle>
          <a:p>
            <a:pPr>
              <a:defRPr/>
            </a:pPr>
            <a:endParaRPr lang="en-US"/>
          </a:p>
        </p:txBody>
      </p:sp>
      <p:sp>
        <p:nvSpPr>
          <p:cNvPr id="5" name="Footer Placeholder 9"/>
          <p:cNvSpPr>
            <a:spLocks noGrp="1"/>
          </p:cNvSpPr>
          <p:nvPr>
            <p:ph type="ftr" sz="quarter" idx="11"/>
          </p:nvPr>
        </p:nvSpPr>
        <p:spPr/>
        <p:txBody>
          <a:bodyPr/>
          <a:lstStyle>
            <a:lvl1pPr>
              <a:defRPr>
                <a:solidFill>
                  <a:srgbClr val="354369">
                    <a:shade val="50000"/>
                    <a:satMod val="200000"/>
                  </a:srgbClr>
                </a:solidFill>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15B693C8-9F53-434E-84EE-A4CE9563A62C}" type="slidenum">
              <a:rPr lang="en-US" altLang="en-US"/>
              <a:pPr>
                <a:defRPr/>
              </a:pPr>
              <a:t>‹#›</a:t>
            </a:fld>
            <a:endParaRPr lang="en-US" altLang="en-US"/>
          </a:p>
        </p:txBody>
      </p:sp>
    </p:spTree>
    <p:extLst>
      <p:ext uri="{BB962C8B-B14F-4D97-AF65-F5344CB8AC3E}">
        <p14:creationId xmlns:p14="http://schemas.microsoft.com/office/powerpoint/2010/main" val="23330737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790104"/>
          </a:xfrm>
          <a:prstGeom prst="rect">
            <a:avLst/>
          </a:prstGeom>
          <a:solidFill>
            <a:srgbClr val="981E32"/>
          </a:solidFill>
        </p:spPr>
        <p:txBody>
          <a:bodyPr/>
          <a:lstStyle/>
          <a:p>
            <a:r>
              <a:rPr lang="en-US" dirty="0"/>
              <a:t>Click to edit Master title style</a:t>
            </a:r>
          </a:p>
        </p:txBody>
      </p:sp>
    </p:spTree>
    <p:extLst>
      <p:ext uri="{BB962C8B-B14F-4D97-AF65-F5344CB8AC3E}">
        <p14:creationId xmlns:p14="http://schemas.microsoft.com/office/powerpoint/2010/main" val="10880875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59A62E-3043-4B10-BF5D-EA6F1563731E}"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8A6D2C-04F1-4FDF-B70D-81514CF819CF}" type="slidenum">
              <a:rPr lang="en-US" smtClean="0"/>
              <a:t>‹#›</a:t>
            </a:fld>
            <a:endParaRPr lang="en-US"/>
          </a:p>
        </p:txBody>
      </p:sp>
    </p:spTree>
    <p:extLst>
      <p:ext uri="{BB962C8B-B14F-4D97-AF65-F5344CB8AC3E}">
        <p14:creationId xmlns:p14="http://schemas.microsoft.com/office/powerpoint/2010/main" val="3537223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59A62E-3043-4B10-BF5D-EA6F1563731E}" type="datetimeFigureOut">
              <a:rPr lang="en-US" smtClean="0"/>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8A6D2C-04F1-4FDF-B70D-81514CF819CF}" type="slidenum">
              <a:rPr lang="en-US" smtClean="0"/>
              <a:t>‹#›</a:t>
            </a:fld>
            <a:endParaRPr lang="en-US"/>
          </a:p>
        </p:txBody>
      </p:sp>
    </p:spTree>
    <p:extLst>
      <p:ext uri="{BB962C8B-B14F-4D97-AF65-F5344CB8AC3E}">
        <p14:creationId xmlns:p14="http://schemas.microsoft.com/office/powerpoint/2010/main" val="2864201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59A62E-3043-4B10-BF5D-EA6F1563731E}"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8A6D2C-04F1-4FDF-B70D-81514CF819CF}" type="slidenum">
              <a:rPr lang="en-US" smtClean="0"/>
              <a:t>‹#›</a:t>
            </a:fld>
            <a:endParaRPr lang="en-US"/>
          </a:p>
        </p:txBody>
      </p:sp>
    </p:spTree>
    <p:extLst>
      <p:ext uri="{BB962C8B-B14F-4D97-AF65-F5344CB8AC3E}">
        <p14:creationId xmlns:p14="http://schemas.microsoft.com/office/powerpoint/2010/main" val="7420177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759A62E-3043-4B10-BF5D-EA6F1563731E}"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8A6D2C-04F1-4FDF-B70D-81514CF819CF}" type="slidenum">
              <a:rPr lang="en-US" smtClean="0"/>
              <a:t>‹#›</a:t>
            </a:fld>
            <a:endParaRPr lang="en-US"/>
          </a:p>
        </p:txBody>
      </p:sp>
    </p:spTree>
    <p:extLst>
      <p:ext uri="{BB962C8B-B14F-4D97-AF65-F5344CB8AC3E}">
        <p14:creationId xmlns:p14="http://schemas.microsoft.com/office/powerpoint/2010/main" val="22897557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59A62E-3043-4B10-BF5D-EA6F1563731E}" type="datetimeFigureOut">
              <a:rPr lang="en-US" smtClean="0"/>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8A6D2C-04F1-4FDF-B70D-81514CF819CF}" type="slidenum">
              <a:rPr lang="en-US" smtClean="0"/>
              <a:t>‹#›</a:t>
            </a:fld>
            <a:endParaRPr lang="en-US"/>
          </a:p>
        </p:txBody>
      </p:sp>
    </p:spTree>
    <p:extLst>
      <p:ext uri="{BB962C8B-B14F-4D97-AF65-F5344CB8AC3E}">
        <p14:creationId xmlns:p14="http://schemas.microsoft.com/office/powerpoint/2010/main" val="22979911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59A62E-3043-4B10-BF5D-EA6F1563731E}" type="datetimeFigureOut">
              <a:rPr lang="en-US" smtClean="0"/>
              <a:t>10/22/2021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8A6D2C-04F1-4FDF-B70D-81514CF819CF}" type="slidenum">
              <a:rPr lang="en-US" smtClean="0"/>
              <a:t>‹#›</a:t>
            </a:fld>
            <a:endParaRPr lang="en-US"/>
          </a:p>
        </p:txBody>
      </p:sp>
    </p:spTree>
    <p:extLst>
      <p:ext uri="{BB962C8B-B14F-4D97-AF65-F5344CB8AC3E}">
        <p14:creationId xmlns:p14="http://schemas.microsoft.com/office/powerpoint/2010/main" val="13515443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59A62E-3043-4B10-BF5D-EA6F1563731E}" type="datetimeFigureOut">
              <a:rPr lang="en-US" smtClean="0"/>
              <a:t>10/22/2021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8A6D2C-04F1-4FDF-B70D-81514CF819CF}" type="slidenum">
              <a:rPr lang="en-US" smtClean="0"/>
              <a:t>‹#›</a:t>
            </a:fld>
            <a:endParaRPr lang="en-US"/>
          </a:p>
        </p:txBody>
      </p:sp>
    </p:spTree>
    <p:extLst>
      <p:ext uri="{BB962C8B-B14F-4D97-AF65-F5344CB8AC3E}">
        <p14:creationId xmlns:p14="http://schemas.microsoft.com/office/powerpoint/2010/main" val="27329136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59A62E-3043-4B10-BF5D-EA6F1563731E}" type="datetimeFigureOut">
              <a:rPr lang="en-US" smtClean="0"/>
              <a:t>10/22/2021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8A6D2C-04F1-4FDF-B70D-81514CF819CF}" type="slidenum">
              <a:rPr lang="en-US" smtClean="0"/>
              <a:t>‹#›</a:t>
            </a:fld>
            <a:endParaRPr lang="en-US"/>
          </a:p>
        </p:txBody>
      </p:sp>
    </p:spTree>
    <p:extLst>
      <p:ext uri="{BB962C8B-B14F-4D97-AF65-F5344CB8AC3E}">
        <p14:creationId xmlns:p14="http://schemas.microsoft.com/office/powerpoint/2010/main" val="37521406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59A62E-3043-4B10-BF5D-EA6F1563731E}" type="datetimeFigureOut">
              <a:rPr lang="en-US" smtClean="0"/>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8A6D2C-04F1-4FDF-B70D-81514CF819CF}" type="slidenum">
              <a:rPr lang="en-US" smtClean="0"/>
              <a:t>‹#›</a:t>
            </a:fld>
            <a:endParaRPr lang="en-US"/>
          </a:p>
        </p:txBody>
      </p:sp>
    </p:spTree>
    <p:extLst>
      <p:ext uri="{BB962C8B-B14F-4D97-AF65-F5344CB8AC3E}">
        <p14:creationId xmlns:p14="http://schemas.microsoft.com/office/powerpoint/2010/main" val="10940723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759A62E-3043-4B10-BF5D-EA6F1563731E}" type="datetimeFigureOut">
              <a:rPr lang="en-US" smtClean="0"/>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8A6D2C-04F1-4FDF-B70D-81514CF819CF}" type="slidenum">
              <a:rPr lang="en-US" smtClean="0"/>
              <a:t>‹#›</a:t>
            </a:fld>
            <a:endParaRPr lang="en-US"/>
          </a:p>
        </p:txBody>
      </p:sp>
    </p:spTree>
    <p:extLst>
      <p:ext uri="{BB962C8B-B14F-4D97-AF65-F5344CB8AC3E}">
        <p14:creationId xmlns:p14="http://schemas.microsoft.com/office/powerpoint/2010/main" val="37876160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759A62E-3043-4B10-BF5D-EA6F1563731E}"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8A6D2C-04F1-4FDF-B70D-81514CF819CF}" type="slidenum">
              <a:rPr lang="en-US" smtClean="0"/>
              <a:t>‹#›</a:t>
            </a:fld>
            <a:endParaRPr lang="en-US"/>
          </a:p>
        </p:txBody>
      </p:sp>
    </p:spTree>
    <p:extLst>
      <p:ext uri="{BB962C8B-B14F-4D97-AF65-F5344CB8AC3E}">
        <p14:creationId xmlns:p14="http://schemas.microsoft.com/office/powerpoint/2010/main" val="7637835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759A62E-3043-4B10-BF5D-EA6F1563731E}"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8A6D2C-04F1-4FDF-B70D-81514CF819CF}"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763639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59A62E-3043-4B10-BF5D-EA6F1563731E}" type="datetimeFigureOut">
              <a:rPr lang="en-US" smtClean="0"/>
              <a:t>10/22/2021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8A6D2C-04F1-4FDF-B70D-81514CF819CF}" type="slidenum">
              <a:rPr lang="en-US" smtClean="0"/>
              <a:t>‹#›</a:t>
            </a:fld>
            <a:endParaRPr lang="en-US"/>
          </a:p>
        </p:txBody>
      </p:sp>
    </p:spTree>
    <p:extLst>
      <p:ext uri="{BB962C8B-B14F-4D97-AF65-F5344CB8AC3E}">
        <p14:creationId xmlns:p14="http://schemas.microsoft.com/office/powerpoint/2010/main" val="9823196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759A62E-3043-4B10-BF5D-EA6F1563731E}"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8A6D2C-04F1-4FDF-B70D-81514CF819CF}" type="slidenum">
              <a:rPr lang="en-US" smtClean="0"/>
              <a:t>‹#›</a:t>
            </a:fld>
            <a:endParaRPr lang="en-US"/>
          </a:p>
        </p:txBody>
      </p:sp>
    </p:spTree>
    <p:extLst>
      <p:ext uri="{BB962C8B-B14F-4D97-AF65-F5344CB8AC3E}">
        <p14:creationId xmlns:p14="http://schemas.microsoft.com/office/powerpoint/2010/main" val="15415330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759A62E-3043-4B10-BF5D-EA6F1563731E}"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8A6D2C-04F1-4FDF-B70D-81514CF819CF}"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32411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759A62E-3043-4B10-BF5D-EA6F1563731E}"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8A6D2C-04F1-4FDF-B70D-81514CF819CF}" type="slidenum">
              <a:rPr lang="en-US" smtClean="0"/>
              <a:t>‹#›</a:t>
            </a:fld>
            <a:endParaRPr lang="en-US"/>
          </a:p>
        </p:txBody>
      </p:sp>
    </p:spTree>
    <p:extLst>
      <p:ext uri="{BB962C8B-B14F-4D97-AF65-F5344CB8AC3E}">
        <p14:creationId xmlns:p14="http://schemas.microsoft.com/office/powerpoint/2010/main" val="1586092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59A62E-3043-4B10-BF5D-EA6F1563731E}"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8A6D2C-04F1-4FDF-B70D-81514CF819CF}" type="slidenum">
              <a:rPr lang="en-US" smtClean="0"/>
              <a:t>‹#›</a:t>
            </a:fld>
            <a:endParaRPr lang="en-US"/>
          </a:p>
        </p:txBody>
      </p:sp>
    </p:spTree>
    <p:extLst>
      <p:ext uri="{BB962C8B-B14F-4D97-AF65-F5344CB8AC3E}">
        <p14:creationId xmlns:p14="http://schemas.microsoft.com/office/powerpoint/2010/main" val="19206962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59A62E-3043-4B10-BF5D-EA6F1563731E}"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8A6D2C-04F1-4FDF-B70D-81514CF819CF}" type="slidenum">
              <a:rPr lang="en-US" smtClean="0"/>
              <a:t>‹#›</a:t>
            </a:fld>
            <a:endParaRPr lang="en-US"/>
          </a:p>
        </p:txBody>
      </p:sp>
    </p:spTree>
    <p:extLst>
      <p:ext uri="{BB962C8B-B14F-4D97-AF65-F5344CB8AC3E}">
        <p14:creationId xmlns:p14="http://schemas.microsoft.com/office/powerpoint/2010/main" val="41756621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5513A8-38CD-4D6B-854B-CEE5CB8D96C3}" type="datetime1">
              <a:rPr lang="en-US" smtClean="0"/>
              <a:t>10/22/2021</a:t>
            </a:fld>
            <a:endParaRPr lang="en-US" dirty="0"/>
          </a:p>
        </p:txBody>
      </p:sp>
      <p:sp>
        <p:nvSpPr>
          <p:cNvPr id="5" name="Footer Placeholder 4"/>
          <p:cNvSpPr>
            <a:spLocks noGrp="1"/>
          </p:cNvSpPr>
          <p:nvPr>
            <p:ph type="ftr" sz="quarter" idx="11"/>
          </p:nvPr>
        </p:nvSpPr>
        <p:spPr/>
        <p:txBody>
          <a:bodyPr/>
          <a:lstStyle/>
          <a:p>
            <a:r>
              <a:rPr lang="en-US" dirty="0"/>
              <a:t>www.grasp4va.org</a:t>
            </a:r>
          </a:p>
        </p:txBody>
      </p:sp>
      <p:sp>
        <p:nvSpPr>
          <p:cNvPr id="6" name="Slide Number Placeholder 5"/>
          <p:cNvSpPr>
            <a:spLocks noGrp="1"/>
          </p:cNvSpPr>
          <p:nvPr>
            <p:ph type="sldNum" sz="quarter" idx="12"/>
          </p:nvPr>
        </p:nvSpPr>
        <p:spPr/>
        <p:txBody>
          <a:bodyPr/>
          <a:lstStyle/>
          <a:p>
            <a:fld id="{622A6F62-512A-4C31-8E10-E87F134531EB}" type="slidenum">
              <a:rPr lang="en-US" smtClean="0"/>
              <a:pPr/>
              <a:t>‹#›</a:t>
            </a:fld>
            <a:endParaRPr lang="en-US" dirty="0"/>
          </a:p>
        </p:txBody>
      </p:sp>
      <p:sp>
        <p:nvSpPr>
          <p:cNvPr id="8" name="Content Placeholder 7"/>
          <p:cNvSpPr>
            <a:spLocks noGrp="1"/>
          </p:cNvSpPr>
          <p:nvPr>
            <p:ph sz="quarter" idx="13"/>
          </p:nvPr>
        </p:nvSpPr>
        <p:spPr>
          <a:xfrm>
            <a:off x="4775200" y="6459538"/>
            <a:ext cx="2743200" cy="246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83434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5513A8-38CD-4D6B-854B-CEE5CB8D96C3}" type="datetime1">
              <a:rPr lang="en-US" smtClean="0"/>
              <a:t>10/22/2021</a:t>
            </a:fld>
            <a:endParaRPr lang="en-US" dirty="0"/>
          </a:p>
        </p:txBody>
      </p:sp>
      <p:sp>
        <p:nvSpPr>
          <p:cNvPr id="5" name="Footer Placeholder 4"/>
          <p:cNvSpPr>
            <a:spLocks noGrp="1"/>
          </p:cNvSpPr>
          <p:nvPr>
            <p:ph type="ftr" sz="quarter" idx="11"/>
          </p:nvPr>
        </p:nvSpPr>
        <p:spPr/>
        <p:txBody>
          <a:bodyPr/>
          <a:lstStyle/>
          <a:p>
            <a:r>
              <a:rPr lang="en-US" dirty="0"/>
              <a:t>www.grasp4va.org</a:t>
            </a:r>
          </a:p>
        </p:txBody>
      </p:sp>
      <p:sp>
        <p:nvSpPr>
          <p:cNvPr id="6" name="Slide Number Placeholder 5"/>
          <p:cNvSpPr>
            <a:spLocks noGrp="1"/>
          </p:cNvSpPr>
          <p:nvPr>
            <p:ph type="sldNum" sz="quarter" idx="12"/>
          </p:nvPr>
        </p:nvSpPr>
        <p:spPr/>
        <p:txBody>
          <a:bodyPr/>
          <a:lstStyle/>
          <a:p>
            <a:fld id="{622A6F62-512A-4C31-8E10-E87F134531EB}" type="slidenum">
              <a:rPr lang="en-US" smtClean="0"/>
              <a:pPr/>
              <a:t>‹#›</a:t>
            </a:fld>
            <a:endParaRPr lang="en-US" dirty="0"/>
          </a:p>
        </p:txBody>
      </p:sp>
      <p:sp>
        <p:nvSpPr>
          <p:cNvPr id="8" name="Content Placeholder 7"/>
          <p:cNvSpPr>
            <a:spLocks noGrp="1"/>
          </p:cNvSpPr>
          <p:nvPr>
            <p:ph sz="quarter" idx="13"/>
          </p:nvPr>
        </p:nvSpPr>
        <p:spPr>
          <a:xfrm>
            <a:off x="4775200" y="6459538"/>
            <a:ext cx="2743200" cy="246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00355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5513A8-38CD-4D6B-854B-CEE5CB8D96C3}" type="datetime1">
              <a:rPr lang="en-US" smtClean="0"/>
              <a:t>10/22/2021</a:t>
            </a:fld>
            <a:endParaRPr lang="en-US" dirty="0"/>
          </a:p>
        </p:txBody>
      </p:sp>
      <p:sp>
        <p:nvSpPr>
          <p:cNvPr id="5" name="Footer Placeholder 4"/>
          <p:cNvSpPr>
            <a:spLocks noGrp="1"/>
          </p:cNvSpPr>
          <p:nvPr>
            <p:ph type="ftr" sz="quarter" idx="11"/>
          </p:nvPr>
        </p:nvSpPr>
        <p:spPr/>
        <p:txBody>
          <a:bodyPr/>
          <a:lstStyle/>
          <a:p>
            <a:r>
              <a:rPr lang="en-US" dirty="0"/>
              <a:t>www.grasp4va.org</a:t>
            </a:r>
          </a:p>
        </p:txBody>
      </p:sp>
      <p:sp>
        <p:nvSpPr>
          <p:cNvPr id="6" name="Slide Number Placeholder 5"/>
          <p:cNvSpPr>
            <a:spLocks noGrp="1"/>
          </p:cNvSpPr>
          <p:nvPr>
            <p:ph type="sldNum" sz="quarter" idx="12"/>
          </p:nvPr>
        </p:nvSpPr>
        <p:spPr/>
        <p:txBody>
          <a:bodyPr/>
          <a:lstStyle/>
          <a:p>
            <a:fld id="{622A6F62-512A-4C31-8E10-E87F134531EB}" type="slidenum">
              <a:rPr lang="en-US" smtClean="0"/>
              <a:pPr/>
              <a:t>‹#›</a:t>
            </a:fld>
            <a:endParaRPr lang="en-US" dirty="0"/>
          </a:p>
        </p:txBody>
      </p:sp>
      <p:sp>
        <p:nvSpPr>
          <p:cNvPr id="8" name="Content Placeholder 7"/>
          <p:cNvSpPr>
            <a:spLocks noGrp="1"/>
          </p:cNvSpPr>
          <p:nvPr>
            <p:ph sz="quarter" idx="13"/>
          </p:nvPr>
        </p:nvSpPr>
        <p:spPr>
          <a:xfrm>
            <a:off x="4775200" y="6459538"/>
            <a:ext cx="2743200" cy="246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53398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5513A8-38CD-4D6B-854B-CEE5CB8D96C3}" type="datetime1">
              <a:rPr lang="en-US" smtClean="0"/>
              <a:t>10/22/2021</a:t>
            </a:fld>
            <a:endParaRPr lang="en-US" dirty="0"/>
          </a:p>
        </p:txBody>
      </p:sp>
      <p:sp>
        <p:nvSpPr>
          <p:cNvPr id="5" name="Footer Placeholder 4"/>
          <p:cNvSpPr>
            <a:spLocks noGrp="1"/>
          </p:cNvSpPr>
          <p:nvPr>
            <p:ph type="ftr" sz="quarter" idx="11"/>
          </p:nvPr>
        </p:nvSpPr>
        <p:spPr/>
        <p:txBody>
          <a:bodyPr/>
          <a:lstStyle/>
          <a:p>
            <a:r>
              <a:rPr lang="en-US" dirty="0"/>
              <a:t>www.grasp4va.org</a:t>
            </a:r>
          </a:p>
        </p:txBody>
      </p:sp>
      <p:sp>
        <p:nvSpPr>
          <p:cNvPr id="6" name="Slide Number Placeholder 5"/>
          <p:cNvSpPr>
            <a:spLocks noGrp="1"/>
          </p:cNvSpPr>
          <p:nvPr>
            <p:ph type="sldNum" sz="quarter" idx="12"/>
          </p:nvPr>
        </p:nvSpPr>
        <p:spPr/>
        <p:txBody>
          <a:bodyPr/>
          <a:lstStyle/>
          <a:p>
            <a:fld id="{622A6F62-512A-4C31-8E10-E87F134531EB}" type="slidenum">
              <a:rPr lang="en-US" smtClean="0"/>
              <a:pPr/>
              <a:t>‹#›</a:t>
            </a:fld>
            <a:endParaRPr lang="en-US" dirty="0"/>
          </a:p>
        </p:txBody>
      </p:sp>
      <p:sp>
        <p:nvSpPr>
          <p:cNvPr id="8" name="Content Placeholder 7"/>
          <p:cNvSpPr>
            <a:spLocks noGrp="1"/>
          </p:cNvSpPr>
          <p:nvPr>
            <p:ph sz="quarter" idx="13"/>
          </p:nvPr>
        </p:nvSpPr>
        <p:spPr>
          <a:xfrm>
            <a:off x="4775200" y="6459538"/>
            <a:ext cx="2743200" cy="246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8479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59A62E-3043-4B10-BF5D-EA6F1563731E}" type="datetimeFigureOut">
              <a:rPr lang="en-US" smtClean="0"/>
              <a:t>10/22/2021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8A6D2C-04F1-4FDF-B70D-81514CF819CF}" type="slidenum">
              <a:rPr lang="en-US" smtClean="0"/>
              <a:t>‹#›</a:t>
            </a:fld>
            <a:endParaRPr lang="en-US"/>
          </a:p>
        </p:txBody>
      </p:sp>
    </p:spTree>
    <p:extLst>
      <p:ext uri="{BB962C8B-B14F-4D97-AF65-F5344CB8AC3E}">
        <p14:creationId xmlns:p14="http://schemas.microsoft.com/office/powerpoint/2010/main" val="2525809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59A62E-3043-4B10-BF5D-EA6F1563731E}" type="datetimeFigureOut">
              <a:rPr lang="en-US" smtClean="0"/>
              <a:t>10/22/2021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8A6D2C-04F1-4FDF-B70D-81514CF819CF}" type="slidenum">
              <a:rPr lang="en-US" smtClean="0"/>
              <a:t>‹#›</a:t>
            </a:fld>
            <a:endParaRPr lang="en-US"/>
          </a:p>
        </p:txBody>
      </p:sp>
    </p:spTree>
    <p:extLst>
      <p:ext uri="{BB962C8B-B14F-4D97-AF65-F5344CB8AC3E}">
        <p14:creationId xmlns:p14="http://schemas.microsoft.com/office/powerpoint/2010/main" val="862798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59A62E-3043-4B10-BF5D-EA6F1563731E}" type="datetimeFigureOut">
              <a:rPr lang="en-US" smtClean="0"/>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8A6D2C-04F1-4FDF-B70D-81514CF819CF}" type="slidenum">
              <a:rPr lang="en-US" smtClean="0"/>
              <a:t>‹#›</a:t>
            </a:fld>
            <a:endParaRPr lang="en-US"/>
          </a:p>
        </p:txBody>
      </p:sp>
    </p:spTree>
    <p:extLst>
      <p:ext uri="{BB962C8B-B14F-4D97-AF65-F5344CB8AC3E}">
        <p14:creationId xmlns:p14="http://schemas.microsoft.com/office/powerpoint/2010/main" val="3950790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759A62E-3043-4B10-BF5D-EA6F1563731E}" type="datetimeFigureOut">
              <a:rPr lang="en-US" smtClean="0"/>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8A6D2C-04F1-4FDF-B70D-81514CF819CF}" type="slidenum">
              <a:rPr lang="en-US" smtClean="0"/>
              <a:t>‹#›</a:t>
            </a:fld>
            <a:endParaRPr lang="en-US"/>
          </a:p>
        </p:txBody>
      </p:sp>
    </p:spTree>
    <p:extLst>
      <p:ext uri="{BB962C8B-B14F-4D97-AF65-F5344CB8AC3E}">
        <p14:creationId xmlns:p14="http://schemas.microsoft.com/office/powerpoint/2010/main" val="117653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theme" Target="../theme/theme2.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21" Type="http://schemas.openxmlformats.org/officeDocument/2006/relationships/theme" Target="../theme/theme3.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759A62E-3043-4B10-BF5D-EA6F1563731E}" type="datetimeFigureOut">
              <a:rPr lang="en-US" smtClean="0"/>
              <a:t>10/22/2021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D8A6D2C-04F1-4FDF-B70D-81514CF819CF}" type="slidenum">
              <a:rPr lang="en-US" smtClean="0"/>
              <a:t>‹#›</a:t>
            </a:fld>
            <a:endParaRPr lang="en-US"/>
          </a:p>
        </p:txBody>
      </p:sp>
    </p:spTree>
    <p:extLst>
      <p:ext uri="{BB962C8B-B14F-4D97-AF65-F5344CB8AC3E}">
        <p14:creationId xmlns:p14="http://schemas.microsoft.com/office/powerpoint/2010/main" val="12534402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709" r:id="rId17"/>
    <p:sldLayoutId id="2147483710" r:id="rId18"/>
    <p:sldLayoutId id="2147483711" r:id="rId19"/>
    <p:sldLayoutId id="2147483712" r:id="rId20"/>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7938"/>
            <a:ext cx="12192000" cy="6865938"/>
            <a:chOff x="0" y="-8467"/>
            <a:chExt cx="12192000" cy="6866467"/>
          </a:xfrm>
        </p:grpSpPr>
        <p:cxnSp>
          <p:nvCxnSpPr>
            <p:cNvPr id="20" name="Straight Connector 19"/>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2981"/>
              <a:ext cx="449263" cy="2845019"/>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p:cNvSpPr>
            <a:spLocks noGrp="1"/>
          </p:cNvSpPr>
          <p:nvPr>
            <p:ph type="title"/>
          </p:nvPr>
        </p:nvSpPr>
        <p:spPr bwMode="auto">
          <a:xfrm>
            <a:off x="677863" y="609600"/>
            <a:ext cx="8596312"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677863" y="2160588"/>
            <a:ext cx="8596312"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7205663" y="6042025"/>
            <a:ext cx="911225"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fld id="{867BBCF4-EBE1-4DFA-9931-6FC1D5B04991}" type="datetimeFigureOut">
              <a:rPr lang="en-US"/>
              <a:pPr>
                <a:defRPr/>
              </a:pPr>
              <a:t>10/22/2021</a:t>
            </a:fld>
            <a:endParaRPr lang="en-US" dirty="0"/>
          </a:p>
        </p:txBody>
      </p:sp>
      <p:sp>
        <p:nvSpPr>
          <p:cNvPr id="5" name="Footer Placeholder 4"/>
          <p:cNvSpPr>
            <a:spLocks noGrp="1"/>
          </p:cNvSpPr>
          <p:nvPr>
            <p:ph type="ftr" sz="quarter" idx="3"/>
          </p:nvPr>
        </p:nvSpPr>
        <p:spPr>
          <a:xfrm>
            <a:off x="677863" y="6042025"/>
            <a:ext cx="6297612"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589963" y="6042025"/>
            <a:ext cx="684212"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accent1"/>
                </a:solidFill>
                <a:latin typeface="+mn-lt"/>
              </a:defRPr>
            </a:lvl1pPr>
          </a:lstStyle>
          <a:p>
            <a:pPr>
              <a:defRPr/>
            </a:pPr>
            <a:fld id="{C717E3D6-531A-49BA-A965-477260D533DC}" type="slidenum">
              <a:rPr lang="en-US"/>
              <a:pPr>
                <a:defRPr/>
              </a:pPr>
              <a:t>‹#›</a:t>
            </a:fld>
            <a:endParaRPr lang="en-US" dirty="0"/>
          </a:p>
        </p:txBody>
      </p:sp>
    </p:spTree>
    <p:extLst>
      <p:ext uri="{BB962C8B-B14F-4D97-AF65-F5344CB8AC3E}">
        <p14:creationId xmlns:p14="http://schemas.microsoft.com/office/powerpoint/2010/main" val="16691903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6" r:id="rId18"/>
  </p:sldLayoutIdLst>
  <p:hf sldNum="0" hdr="0" ftr="0" dt="0"/>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759A62E-3043-4B10-BF5D-EA6F1563731E}" type="datetimeFigureOut">
              <a:rPr lang="en-US" smtClean="0"/>
              <a:t>10/22/2021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D8A6D2C-04F1-4FDF-B70D-81514CF819CF}" type="slidenum">
              <a:rPr lang="en-US" smtClean="0"/>
              <a:t>‹#›</a:t>
            </a:fld>
            <a:endParaRPr lang="en-US"/>
          </a:p>
        </p:txBody>
      </p:sp>
    </p:spTree>
    <p:extLst>
      <p:ext uri="{BB962C8B-B14F-4D97-AF65-F5344CB8AC3E}">
        <p14:creationId xmlns:p14="http://schemas.microsoft.com/office/powerpoint/2010/main" val="180683758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 id="2147483732" r:id="rId19"/>
    <p:sldLayoutId id="2147483733" r:id="rId20"/>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reynolds.edu/get_started/honors/default.aspx" TargetMode="External"/><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0.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8.xml"/></Relationships>
</file>

<file path=ppt/slides/_rels/slide41.xml.rels><?xml version="1.0" encoding="UTF-8" standalone="yes"?>
<Relationships xmlns="http://schemas.openxmlformats.org/package/2006/relationships"><Relationship Id="rId3" Type="http://schemas.openxmlformats.org/officeDocument/2006/relationships/hyperlink" Target="mailto:scholarships@reynolds.edu" TargetMode="External"/><Relationship Id="rId2" Type="http://schemas.openxmlformats.org/officeDocument/2006/relationships/notesSlide" Target="../notesSlides/notesSlide1.xml"/><Relationship Id="rId1" Type="http://schemas.openxmlformats.org/officeDocument/2006/relationships/slideLayout" Target="../slideLayouts/slideLayout38.xml"/><Relationship Id="rId4" Type="http://schemas.openxmlformats.org/officeDocument/2006/relationships/hyperlink" Target="mailto:finaid@Reynolds.edu"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23.png"/><Relationship Id="rId4" Type="http://schemas.openxmlformats.org/officeDocument/2006/relationships/image" Target="../media/image24.jpeg"/></Relationships>
</file>

<file path=ppt/slides/_rels/slide44.xml.rels><?xml version="1.0" encoding="UTF-8" standalone="yes"?>
<Relationships xmlns="http://schemas.openxmlformats.org/package/2006/relationships"><Relationship Id="rId3" Type="http://schemas.openxmlformats.org/officeDocument/2006/relationships/hyperlink" Target="http://www.grasp4va.org/" TargetMode="External"/><Relationship Id="rId2" Type="http://schemas.openxmlformats.org/officeDocument/2006/relationships/hyperlink" Target="https://www.ecmc.org/students/opportunities-guide-workbook.html" TargetMode="Externa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3" Type="http://schemas.openxmlformats.org/officeDocument/2006/relationships/hyperlink" Target="http://www.tinyurl.com/jrtgraspsignup" TargetMode="External"/><Relationship Id="rId2" Type="http://schemas.openxmlformats.org/officeDocument/2006/relationships/hyperlink" Target="mailto:Jrtucker@grasp4va.org" TargetMode="External"/><Relationship Id="rId1" Type="http://schemas.openxmlformats.org/officeDocument/2006/relationships/slideLayout" Target="../slideLayouts/slideLayout2.xml"/><Relationship Id="rId4" Type="http://schemas.openxmlformats.org/officeDocument/2006/relationships/hyperlink" Target="mailto:advising@grasp4va.org"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mailto:jrtucker@grasp4virginia.org" TargetMode="External"/><Relationship Id="rId7" Type="http://schemas.openxmlformats.org/officeDocument/2006/relationships/hyperlink" Target="mailto:Finaid@reynolds.edu" TargetMode="External"/><Relationship Id="rId2" Type="http://schemas.openxmlformats.org/officeDocument/2006/relationships/hyperlink" Target="https://grasp4va.org/" TargetMode="External"/><Relationship Id="rId1" Type="http://schemas.openxmlformats.org/officeDocument/2006/relationships/slideLayout" Target="../slideLayouts/slideLayout2.xml"/><Relationship Id="rId6" Type="http://schemas.openxmlformats.org/officeDocument/2006/relationships/hyperlink" Target="http://www.reynolds.edu/pay_for_college/financial_aid/default.aspx" TargetMode="External"/><Relationship Id="rId5" Type="http://schemas.openxmlformats.org/officeDocument/2006/relationships/hyperlink" Target="mailto:financial-aid@rmc.edu" TargetMode="External"/><Relationship Id="rId4" Type="http://schemas.openxmlformats.org/officeDocument/2006/relationships/hyperlink" Target="http://www.rmc.edu/finaid"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07067" y="2296469"/>
            <a:ext cx="7766936" cy="1646302"/>
          </a:xfrm>
        </p:spPr>
        <p:txBody>
          <a:bodyPr/>
          <a:lstStyle/>
          <a:p>
            <a:r>
              <a:rPr lang="en-US" sz="6000" b="1" dirty="0">
                <a:effectLst>
                  <a:outerShdw blurRad="38100" dist="38100" dir="2700000" algn="tl">
                    <a:srgbClr val="000000">
                      <a:alpha val="43137"/>
                    </a:srgbClr>
                  </a:outerShdw>
                </a:effectLst>
                <a:latin typeface="Bahnschrift" panose="020B0502040204020203" pitchFamily="34" charset="0"/>
              </a:rPr>
              <a:t>Financial Aid Night</a:t>
            </a:r>
          </a:p>
        </p:txBody>
      </p:sp>
      <p:sp>
        <p:nvSpPr>
          <p:cNvPr id="5" name="Subtitle 4"/>
          <p:cNvSpPr>
            <a:spLocks noGrp="1"/>
          </p:cNvSpPr>
          <p:nvPr>
            <p:ph type="subTitle" idx="1"/>
          </p:nvPr>
        </p:nvSpPr>
        <p:spPr/>
        <p:txBody>
          <a:bodyPr>
            <a:normAutofit/>
          </a:bodyPr>
          <a:lstStyle/>
          <a:p>
            <a:r>
              <a:rPr lang="en-US" sz="2400" b="1" dirty="0">
                <a:effectLst>
                  <a:outerShdw blurRad="38100" dist="38100" dir="2700000" algn="tl">
                    <a:srgbClr val="000000">
                      <a:alpha val="43137"/>
                    </a:srgbClr>
                  </a:outerShdw>
                </a:effectLst>
              </a:rPr>
              <a:t>JR TUCKER SCHOOL COUNSELING</a:t>
            </a:r>
          </a:p>
          <a:p>
            <a:r>
              <a:rPr lang="en-US" sz="2400" b="1" dirty="0">
                <a:effectLst>
                  <a:outerShdw blurRad="38100" dist="38100" dir="2700000" algn="tl">
                    <a:srgbClr val="000000">
                      <a:alpha val="43137"/>
                    </a:srgbClr>
                  </a:outerShdw>
                </a:effectLst>
              </a:rPr>
              <a:t>OCTOBER 25, 2021</a:t>
            </a:r>
          </a:p>
        </p:txBody>
      </p:sp>
      <p:pic>
        <p:nvPicPr>
          <p:cNvPr id="1026" name="Picture 2" descr="https://lh3.googleusercontent.com/sfYlniKdOtPHiBkGyxBw4TXM1vTvpffg84FVAkbAsOW_eeJB-DywykjOvltQmcnbiTQLX4VxtnJDVGgcN81GbzE3fGAztEKPMIjEj_XmTD_fYjI2cnM6f0mMJbrwwwEO-OVMLj65u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31491"/>
            <a:ext cx="2071811" cy="1726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7725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140" y="972766"/>
            <a:ext cx="2835464" cy="1254868"/>
          </a:xfrm>
        </p:spPr>
        <p:txBody>
          <a:bodyPr anchor="b">
            <a:normAutofit/>
          </a:bodyPr>
          <a:lstStyle/>
          <a:p>
            <a:r>
              <a:rPr lang="en-US" sz="2800" dirty="0">
                <a:solidFill>
                  <a:srgbClr val="262626"/>
                </a:solidFill>
              </a:rPr>
              <a:t>Signature Requirements</a:t>
            </a:r>
          </a:p>
        </p:txBody>
      </p:sp>
      <p:sp>
        <p:nvSpPr>
          <p:cNvPr id="3" name="Content Placeholder 2"/>
          <p:cNvSpPr>
            <a:spLocks noGrp="1"/>
          </p:cNvSpPr>
          <p:nvPr>
            <p:ph idx="1"/>
          </p:nvPr>
        </p:nvSpPr>
        <p:spPr>
          <a:xfrm>
            <a:off x="929141" y="2430471"/>
            <a:ext cx="2835464" cy="3552039"/>
          </a:xfrm>
        </p:spPr>
        <p:txBody>
          <a:bodyPr>
            <a:normAutofit/>
          </a:bodyPr>
          <a:lstStyle/>
          <a:p>
            <a:pPr>
              <a:buFont typeface="Wingdings" panose="05000000000000000000" pitchFamily="2" charset="2"/>
              <a:buChar char="§"/>
            </a:pPr>
            <a:r>
              <a:rPr lang="en-US" sz="1800" dirty="0">
                <a:solidFill>
                  <a:srgbClr val="262626"/>
                </a:solidFill>
              </a:rPr>
              <a:t>Only the owner should create the  FSA ID</a:t>
            </a:r>
          </a:p>
          <a:p>
            <a:endParaRPr lang="en-US" sz="1800" dirty="0">
              <a:solidFill>
                <a:srgbClr val="262626"/>
              </a:solidFill>
            </a:endParaRPr>
          </a:p>
          <a:p>
            <a:endParaRPr lang="en-US" sz="1800" dirty="0">
              <a:solidFill>
                <a:srgbClr val="262626"/>
              </a:solidFill>
            </a:endParaRPr>
          </a:p>
          <a:p>
            <a:pPr>
              <a:buNone/>
            </a:pPr>
            <a:endParaRPr lang="en-US" sz="1800" dirty="0">
              <a:solidFill>
                <a:srgbClr val="262626"/>
              </a:solidFill>
            </a:endParaRPr>
          </a:p>
        </p:txBody>
      </p:sp>
      <p:pic>
        <p:nvPicPr>
          <p:cNvPr id="4" name="Picture 3" descr="Create an Account (FSA ID)">
            <a:extLst>
              <a:ext uri="{FF2B5EF4-FFF2-40B4-BE49-F238E27FC236}">
                <a16:creationId xmlns:a16="http://schemas.microsoft.com/office/drawing/2014/main" id="{D1FAC8F3-5405-407B-B5FF-65B1C807D566}"/>
              </a:ext>
            </a:extLst>
          </p:cNvPr>
          <p:cNvPicPr>
            <a:picLocks noChangeAspect="1"/>
          </p:cNvPicPr>
          <p:nvPr/>
        </p:nvPicPr>
        <p:blipFill>
          <a:blip r:embed="rId2"/>
          <a:stretch>
            <a:fillRect/>
          </a:stretch>
        </p:blipFill>
        <p:spPr>
          <a:xfrm>
            <a:off x="4061670" y="576046"/>
            <a:ext cx="5081229" cy="5587749"/>
          </a:xfrm>
          <a:prstGeom prst="rect">
            <a:avLst/>
          </a:prstGeom>
        </p:spPr>
      </p:pic>
    </p:spTree>
    <p:extLst>
      <p:ext uri="{BB962C8B-B14F-4D97-AF65-F5344CB8AC3E}">
        <p14:creationId xmlns:p14="http://schemas.microsoft.com/office/powerpoint/2010/main" val="2584422157"/>
      </p:ext>
    </p:extLst>
  </p:cSld>
  <p:clrMapOvr>
    <a:masterClrMapping/>
  </p:clrMapOvr>
  <p:transition>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2924"/>
            <a:ext cx="8229600" cy="2102221"/>
          </a:xfrm>
        </p:spPr>
        <p:txBody>
          <a:bodyPr>
            <a:normAutofit/>
          </a:bodyPr>
          <a:lstStyle/>
          <a:p>
            <a:r>
              <a:rPr lang="en-US" dirty="0"/>
              <a:t>Filing</a:t>
            </a:r>
          </a:p>
        </p:txBody>
      </p:sp>
      <p:sp>
        <p:nvSpPr>
          <p:cNvPr id="3" name="Content Placeholder 2"/>
          <p:cNvSpPr>
            <a:spLocks noGrp="1"/>
          </p:cNvSpPr>
          <p:nvPr>
            <p:ph idx="1"/>
          </p:nvPr>
        </p:nvSpPr>
        <p:spPr>
          <a:xfrm>
            <a:off x="685800" y="1170963"/>
            <a:ext cx="10591800" cy="3709539"/>
          </a:xfrm>
        </p:spPr>
        <p:txBody>
          <a:bodyPr>
            <a:normAutofit/>
          </a:bodyPr>
          <a:lstStyle/>
          <a:p>
            <a:endParaRPr lang="en-US" dirty="0"/>
          </a:p>
          <a:p>
            <a:pPr>
              <a:buFont typeface="Wingdings" panose="05000000000000000000" pitchFamily="2" charset="2"/>
              <a:buChar char="§"/>
            </a:pPr>
            <a:r>
              <a:rPr lang="en-US" dirty="0"/>
              <a:t>Use 2020 tax information</a:t>
            </a:r>
          </a:p>
          <a:p>
            <a:pPr>
              <a:buFont typeface="Wingdings" panose="05000000000000000000" pitchFamily="2" charset="2"/>
              <a:buChar char="§"/>
            </a:pPr>
            <a:r>
              <a:rPr lang="en-US" dirty="0"/>
              <a:t>IRS Data Retrieval </a:t>
            </a:r>
          </a:p>
          <a:p>
            <a:pPr lvl="1">
              <a:buFont typeface="Wingdings" panose="05000000000000000000" pitchFamily="2" charset="2"/>
              <a:buChar char="§"/>
            </a:pPr>
            <a:r>
              <a:rPr lang="en-US" dirty="0"/>
              <a:t>Allows the transfer of parent and student tax data directly to the FAFSA</a:t>
            </a:r>
          </a:p>
          <a:p>
            <a:pPr lvl="1">
              <a:buFont typeface="Wingdings" panose="05000000000000000000" pitchFamily="2" charset="2"/>
              <a:buChar char="§"/>
            </a:pPr>
            <a:r>
              <a:rPr lang="en-US" dirty="0"/>
              <a:t>More accurate aid package</a:t>
            </a:r>
          </a:p>
          <a:p>
            <a:pPr lvl="1">
              <a:buFont typeface="Wingdings" panose="05000000000000000000" pitchFamily="2" charset="2"/>
              <a:buChar char="§"/>
            </a:pPr>
            <a:r>
              <a:rPr lang="en-US" dirty="0"/>
              <a:t>Schools are not able to accept copies of your tax returns; IRS Data Retrieval streamlines the process</a:t>
            </a:r>
          </a:p>
          <a:p>
            <a:pPr>
              <a:buFont typeface="Wingdings" panose="05000000000000000000" pitchFamily="2" charset="2"/>
              <a:buChar char="§"/>
            </a:pPr>
            <a:r>
              <a:rPr lang="en-US" dirty="0"/>
              <a:t>Meet the deadlines.  Do not wait for your student to be admitted as you may miss an important deadline</a:t>
            </a:r>
          </a:p>
          <a:p>
            <a:pPr>
              <a:buNone/>
            </a:pPr>
            <a:endParaRPr lang="en-US" dirty="0"/>
          </a:p>
          <a:p>
            <a:pPr>
              <a:buNone/>
            </a:pPr>
            <a:endParaRPr lang="en-US" dirty="0"/>
          </a:p>
        </p:txBody>
      </p:sp>
    </p:spTree>
  </p:cSld>
  <p:clrMapOvr>
    <a:masterClrMapping/>
  </p:clrMapOvr>
  <p:transition>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7" y="645105"/>
            <a:ext cx="4357499" cy="1320855"/>
          </a:xfrm>
        </p:spPr>
        <p:txBody>
          <a:bodyPr>
            <a:normAutofit fontScale="90000"/>
          </a:bodyPr>
          <a:lstStyle/>
          <a:p>
            <a:pPr algn="ctr"/>
            <a:r>
              <a:rPr lang="en-US" sz="4400" dirty="0"/>
              <a:t>Frequent FAFSA Errors</a:t>
            </a:r>
          </a:p>
        </p:txBody>
      </p:sp>
      <p:sp>
        <p:nvSpPr>
          <p:cNvPr id="3" name="Content Placeholder 2"/>
          <p:cNvSpPr>
            <a:spLocks noGrp="1"/>
          </p:cNvSpPr>
          <p:nvPr>
            <p:ph idx="1"/>
          </p:nvPr>
        </p:nvSpPr>
        <p:spPr>
          <a:xfrm>
            <a:off x="1251677" y="1697586"/>
            <a:ext cx="4842130" cy="3593591"/>
          </a:xfrm>
        </p:spPr>
        <p:txBody>
          <a:bodyPr>
            <a:normAutofit/>
          </a:bodyPr>
          <a:lstStyle/>
          <a:p>
            <a:pPr>
              <a:lnSpc>
                <a:spcPct val="100000"/>
              </a:lnSpc>
            </a:pPr>
            <a:endParaRPr lang="en-US" sz="1600" dirty="0">
              <a:solidFill>
                <a:schemeClr val="tx1"/>
              </a:solidFill>
            </a:endParaRPr>
          </a:p>
          <a:p>
            <a:pPr eaLnBrk="1" hangingPunct="1">
              <a:lnSpc>
                <a:spcPct val="100000"/>
              </a:lnSpc>
              <a:spcBef>
                <a:spcPts val="900"/>
              </a:spcBef>
            </a:pPr>
            <a:r>
              <a:rPr lang="en-US" sz="1600" dirty="0">
                <a:solidFill>
                  <a:schemeClr val="tx1"/>
                </a:solidFill>
                <a:cs typeface="Arial" panose="020B0604020202020204" pitchFamily="34" charset="0"/>
              </a:rPr>
              <a:t>Social Security Numbers</a:t>
            </a:r>
          </a:p>
          <a:p>
            <a:pPr eaLnBrk="1" hangingPunct="1">
              <a:lnSpc>
                <a:spcPct val="100000"/>
              </a:lnSpc>
              <a:spcBef>
                <a:spcPts val="900"/>
              </a:spcBef>
            </a:pPr>
            <a:r>
              <a:rPr lang="en-US" sz="1600" dirty="0">
                <a:solidFill>
                  <a:schemeClr val="tx1"/>
                </a:solidFill>
                <a:cs typeface="Arial" panose="020B0604020202020204" pitchFamily="34" charset="0"/>
              </a:rPr>
              <a:t>Divorced/widowed/remarried parental information</a:t>
            </a:r>
          </a:p>
          <a:p>
            <a:pPr eaLnBrk="1" hangingPunct="1">
              <a:lnSpc>
                <a:spcPct val="100000"/>
              </a:lnSpc>
              <a:spcBef>
                <a:spcPts val="900"/>
              </a:spcBef>
            </a:pPr>
            <a:r>
              <a:rPr lang="en-US" sz="1600" dirty="0">
                <a:solidFill>
                  <a:schemeClr val="tx1"/>
                </a:solidFill>
                <a:cs typeface="Arial" panose="020B0604020202020204" pitchFamily="34" charset="0"/>
              </a:rPr>
              <a:t>Income earned by parent/stepparent</a:t>
            </a:r>
          </a:p>
          <a:p>
            <a:pPr eaLnBrk="1" hangingPunct="1">
              <a:lnSpc>
                <a:spcPct val="100000"/>
              </a:lnSpc>
              <a:spcBef>
                <a:spcPts val="900"/>
              </a:spcBef>
            </a:pPr>
            <a:r>
              <a:rPr lang="en-US" sz="1600" dirty="0">
                <a:solidFill>
                  <a:schemeClr val="tx1"/>
                </a:solidFill>
                <a:cs typeface="Arial" panose="020B0604020202020204" pitchFamily="34" charset="0"/>
              </a:rPr>
              <a:t>Untaxed income</a:t>
            </a:r>
          </a:p>
          <a:p>
            <a:pPr eaLnBrk="1" hangingPunct="1">
              <a:lnSpc>
                <a:spcPct val="100000"/>
              </a:lnSpc>
              <a:spcBef>
                <a:spcPts val="900"/>
              </a:spcBef>
            </a:pPr>
            <a:r>
              <a:rPr lang="en-US" sz="1600" dirty="0">
                <a:solidFill>
                  <a:schemeClr val="tx1"/>
                </a:solidFill>
                <a:cs typeface="Arial" panose="020B0604020202020204" pitchFamily="34" charset="0"/>
              </a:rPr>
              <a:t>U.S. income taxes paid </a:t>
            </a:r>
          </a:p>
          <a:p>
            <a:pPr eaLnBrk="1" hangingPunct="1">
              <a:lnSpc>
                <a:spcPct val="100000"/>
              </a:lnSpc>
              <a:spcBef>
                <a:spcPts val="900"/>
              </a:spcBef>
            </a:pPr>
            <a:r>
              <a:rPr lang="en-US" sz="1600" dirty="0">
                <a:solidFill>
                  <a:schemeClr val="tx1"/>
                </a:solidFill>
                <a:cs typeface="Arial" panose="020B0604020202020204" pitchFamily="34" charset="0"/>
              </a:rPr>
              <a:t>Household size</a:t>
            </a:r>
          </a:p>
          <a:p>
            <a:pPr eaLnBrk="1" hangingPunct="1">
              <a:lnSpc>
                <a:spcPct val="100000"/>
              </a:lnSpc>
              <a:spcBef>
                <a:spcPts val="900"/>
              </a:spcBef>
            </a:pPr>
            <a:r>
              <a:rPr lang="en-US" sz="1600" dirty="0">
                <a:solidFill>
                  <a:schemeClr val="tx1"/>
                </a:solidFill>
                <a:cs typeface="Arial" panose="020B0604020202020204" pitchFamily="34" charset="0"/>
              </a:rPr>
              <a:t>Number of household members in college</a:t>
            </a:r>
          </a:p>
          <a:p>
            <a:pPr eaLnBrk="1" hangingPunct="1">
              <a:lnSpc>
                <a:spcPct val="100000"/>
              </a:lnSpc>
              <a:spcBef>
                <a:spcPts val="900"/>
              </a:spcBef>
            </a:pPr>
            <a:r>
              <a:rPr lang="en-US" sz="1600" dirty="0">
                <a:solidFill>
                  <a:schemeClr val="tx1"/>
                </a:solidFill>
                <a:cs typeface="Arial" panose="020B0604020202020204" pitchFamily="34" charset="0"/>
              </a:rPr>
              <a:t>Real estate and investment net worth</a:t>
            </a:r>
          </a:p>
          <a:p>
            <a:pPr>
              <a:lnSpc>
                <a:spcPct val="100000"/>
              </a:lnSpc>
              <a:buNone/>
            </a:pPr>
            <a:endParaRPr lang="en-US" sz="1600" dirty="0">
              <a:solidFill>
                <a:schemeClr val="tx1"/>
              </a:solidFill>
            </a:endParaRPr>
          </a:p>
          <a:p>
            <a:pPr>
              <a:lnSpc>
                <a:spcPct val="100000"/>
              </a:lnSpc>
              <a:buNone/>
            </a:pPr>
            <a:endParaRPr lang="en-US" sz="1600" dirty="0">
              <a:solidFill>
                <a:schemeClr val="tx1"/>
              </a:solidFill>
            </a:endParaRPr>
          </a:p>
        </p:txBody>
      </p:sp>
      <p:pic>
        <p:nvPicPr>
          <p:cNvPr id="2050" name="Picture 2" descr="How to Resolve 5 Common Pardot Sync Errors · Nebula Consulting">
            <a:extLst>
              <a:ext uri="{FF2B5EF4-FFF2-40B4-BE49-F238E27FC236}">
                <a16:creationId xmlns:a16="http://schemas.microsoft.com/office/drawing/2014/main" id="{F54C3D6A-469C-4148-8DF4-98A5D7102AE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09176" y="1697586"/>
            <a:ext cx="4778559" cy="3220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1490373"/>
      </p:ext>
    </p:extLst>
  </p:cSld>
  <p:clrMapOvr>
    <a:masterClrMapping/>
  </p:clrMapOvr>
  <p:transition>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98294"/>
            <a:ext cx="8229600" cy="2102221"/>
          </a:xfrm>
        </p:spPr>
        <p:txBody>
          <a:bodyPr>
            <a:normAutofit/>
          </a:bodyPr>
          <a:lstStyle/>
          <a:p>
            <a:r>
              <a:rPr lang="en-US" dirty="0"/>
              <a:t>What is the EFC?</a:t>
            </a:r>
          </a:p>
        </p:txBody>
      </p:sp>
      <p:sp>
        <p:nvSpPr>
          <p:cNvPr id="3" name="Content Placeholder 2"/>
          <p:cNvSpPr>
            <a:spLocks noGrp="1"/>
          </p:cNvSpPr>
          <p:nvPr>
            <p:ph idx="1"/>
          </p:nvPr>
        </p:nvSpPr>
        <p:spPr>
          <a:xfrm>
            <a:off x="1066800" y="1389114"/>
            <a:ext cx="10210800" cy="3709539"/>
          </a:xfrm>
        </p:spPr>
        <p:txBody>
          <a:bodyPr/>
          <a:lstStyle/>
          <a:p>
            <a:endParaRPr lang="en-US" dirty="0"/>
          </a:p>
          <a:p>
            <a:pPr>
              <a:buFont typeface="Wingdings" panose="05000000000000000000" pitchFamily="2" charset="2"/>
              <a:buChar char="§"/>
            </a:pPr>
            <a:r>
              <a:rPr lang="en-US" dirty="0"/>
              <a:t>EFC  = Expected Family Contribution</a:t>
            </a:r>
          </a:p>
          <a:p>
            <a:pPr>
              <a:buFont typeface="Wingdings" panose="05000000000000000000" pitchFamily="2" charset="2"/>
              <a:buChar char="§"/>
            </a:pPr>
            <a:endParaRPr lang="en-US" dirty="0"/>
          </a:p>
          <a:p>
            <a:pPr>
              <a:buFont typeface="Wingdings" panose="05000000000000000000" pitchFamily="2" charset="2"/>
              <a:buChar char="§"/>
            </a:pPr>
            <a:r>
              <a:rPr lang="en-US" dirty="0"/>
              <a:t>Amount family can be expected to contribute (discretionary income, borrowing ability, assets)</a:t>
            </a:r>
          </a:p>
          <a:p>
            <a:endParaRPr lang="en-US" dirty="0"/>
          </a:p>
        </p:txBody>
      </p:sp>
    </p:spTree>
  </p:cSld>
  <p:clrMapOvr>
    <a:masterClrMapping/>
  </p:clrMapOvr>
  <p:transition>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12379"/>
            <a:ext cx="8229600" cy="2102221"/>
          </a:xfrm>
        </p:spPr>
        <p:txBody>
          <a:bodyPr>
            <a:normAutofit/>
          </a:bodyPr>
          <a:lstStyle/>
          <a:p>
            <a:r>
              <a:rPr lang="en-US" dirty="0"/>
              <a:t>What is the EFC?</a:t>
            </a:r>
          </a:p>
        </p:txBody>
      </p:sp>
      <p:sp>
        <p:nvSpPr>
          <p:cNvPr id="3" name="Content Placeholder 2"/>
          <p:cNvSpPr>
            <a:spLocks noGrp="1"/>
          </p:cNvSpPr>
          <p:nvPr>
            <p:ph idx="1"/>
          </p:nvPr>
        </p:nvSpPr>
        <p:spPr>
          <a:xfrm>
            <a:off x="762000" y="1458824"/>
            <a:ext cx="8820539" cy="3557138"/>
          </a:xfrm>
        </p:spPr>
        <p:txBody>
          <a:bodyPr>
            <a:normAutofit fontScale="92500" lnSpcReduction="10000"/>
          </a:bodyPr>
          <a:lstStyle/>
          <a:p>
            <a:pPr>
              <a:buFont typeface="Wingdings" panose="05000000000000000000" pitchFamily="2" charset="2"/>
              <a:buChar char="§"/>
            </a:pPr>
            <a:r>
              <a:rPr lang="en-US" sz="2800" dirty="0"/>
              <a:t>Two components</a:t>
            </a:r>
          </a:p>
          <a:p>
            <a:pPr lvl="1">
              <a:buFont typeface="Wingdings" panose="05000000000000000000" pitchFamily="2" charset="2"/>
              <a:buChar char="§"/>
            </a:pPr>
            <a:r>
              <a:rPr lang="en-US" sz="2200" dirty="0"/>
              <a:t>Parent contribution</a:t>
            </a:r>
          </a:p>
          <a:p>
            <a:pPr lvl="1">
              <a:buFont typeface="Wingdings" panose="05000000000000000000" pitchFamily="2" charset="2"/>
              <a:buChar char="§"/>
            </a:pPr>
            <a:r>
              <a:rPr lang="en-US" sz="2200" dirty="0"/>
              <a:t>Student contribution</a:t>
            </a:r>
          </a:p>
          <a:p>
            <a:pPr>
              <a:buFont typeface="Wingdings" panose="05000000000000000000" pitchFamily="2" charset="2"/>
              <a:buChar char="§"/>
            </a:pPr>
            <a:endParaRPr lang="en-US" sz="2800" dirty="0"/>
          </a:p>
          <a:p>
            <a:pPr>
              <a:buFont typeface="Wingdings" panose="05000000000000000000" pitchFamily="2" charset="2"/>
              <a:buChar char="§"/>
            </a:pPr>
            <a:r>
              <a:rPr lang="en-US" sz="2800" dirty="0"/>
              <a:t>Calculated using data from either the PROFILE and FAFSA or from just the FAFSA</a:t>
            </a:r>
          </a:p>
          <a:p>
            <a:pPr>
              <a:buFont typeface="Wingdings" panose="05000000000000000000" pitchFamily="2" charset="2"/>
              <a:buChar char="§"/>
            </a:pPr>
            <a:endParaRPr lang="en-US" sz="2800" dirty="0"/>
          </a:p>
          <a:p>
            <a:pPr>
              <a:buFont typeface="Wingdings" panose="05000000000000000000" pitchFamily="2" charset="2"/>
              <a:buChar char="§"/>
            </a:pPr>
            <a:r>
              <a:rPr lang="en-US" sz="2800" dirty="0"/>
              <a:t>EFC calculation may differ from school to school</a:t>
            </a:r>
          </a:p>
          <a:p>
            <a:endParaRPr lang="en-US" dirty="0"/>
          </a:p>
          <a:p>
            <a:endParaRPr lang="en-US" dirty="0"/>
          </a:p>
        </p:txBody>
      </p:sp>
    </p:spTree>
  </p:cSld>
  <p:clrMapOvr>
    <a:masterClrMapping/>
  </p:clrMapOvr>
  <p:transition>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229" y="780124"/>
            <a:ext cx="10178322" cy="1492132"/>
          </a:xfrm>
        </p:spPr>
        <p:txBody>
          <a:bodyPr>
            <a:normAutofit/>
          </a:bodyPr>
          <a:lstStyle/>
          <a:p>
            <a:r>
              <a:rPr lang="en-US" dirty="0"/>
              <a:t>Financial Need</a:t>
            </a:r>
          </a:p>
        </p:txBody>
      </p:sp>
      <p:sp>
        <p:nvSpPr>
          <p:cNvPr id="3" name="Content Placeholder 2"/>
          <p:cNvSpPr>
            <a:spLocks noGrp="1"/>
          </p:cNvSpPr>
          <p:nvPr>
            <p:ph idx="1"/>
          </p:nvPr>
        </p:nvSpPr>
        <p:spPr>
          <a:xfrm>
            <a:off x="607866" y="1526190"/>
            <a:ext cx="6015897" cy="3593591"/>
          </a:xfrm>
        </p:spPr>
        <p:txBody>
          <a:bodyPr>
            <a:normAutofit/>
          </a:bodyPr>
          <a:lstStyle/>
          <a:p>
            <a:pPr>
              <a:spcBef>
                <a:spcPct val="100000"/>
              </a:spcBef>
              <a:buNone/>
            </a:pPr>
            <a:r>
              <a:rPr lang="en-US" dirty="0">
                <a:ea typeface="ＭＳ Ｐゴシック" pitchFamily="34" charset="-128"/>
              </a:rPr>
              <a:t>				</a:t>
            </a:r>
          </a:p>
          <a:p>
            <a:pPr>
              <a:spcBef>
                <a:spcPct val="100000"/>
              </a:spcBef>
              <a:buNone/>
            </a:pPr>
            <a:r>
              <a:rPr lang="en-US" dirty="0">
                <a:ea typeface="ＭＳ Ｐゴシック" pitchFamily="34" charset="-128"/>
              </a:rPr>
              <a:t>				Cost of Attendance</a:t>
            </a:r>
          </a:p>
          <a:p>
            <a:pPr>
              <a:spcBef>
                <a:spcPct val="100000"/>
              </a:spcBef>
              <a:buNone/>
            </a:pPr>
            <a:r>
              <a:rPr lang="en-US" b="1" i="1" dirty="0">
                <a:ea typeface="ＭＳ Ｐゴシック" pitchFamily="34" charset="-128"/>
              </a:rPr>
              <a:t>Minus</a:t>
            </a:r>
            <a:r>
              <a:rPr lang="en-US" b="1" dirty="0">
                <a:ea typeface="ＭＳ Ｐゴシック" pitchFamily="34" charset="-128"/>
              </a:rPr>
              <a:t>	</a:t>
            </a:r>
            <a:r>
              <a:rPr lang="en-US" dirty="0">
                <a:ea typeface="ＭＳ Ｐゴシック" pitchFamily="34" charset="-128"/>
              </a:rPr>
              <a:t>		Expected Family Contribution</a:t>
            </a:r>
          </a:p>
          <a:p>
            <a:pPr>
              <a:spcBef>
                <a:spcPct val="100000"/>
              </a:spcBef>
              <a:buNone/>
            </a:pPr>
            <a:r>
              <a:rPr lang="en-US" b="1" i="1" dirty="0">
                <a:ea typeface="ＭＳ Ｐゴシック" pitchFamily="34" charset="-128"/>
              </a:rPr>
              <a:t>Equals</a:t>
            </a:r>
            <a:r>
              <a:rPr lang="en-US" b="1" dirty="0">
                <a:ea typeface="ＭＳ Ｐゴシック" pitchFamily="34" charset="-128"/>
              </a:rPr>
              <a:t>	</a:t>
            </a:r>
            <a:r>
              <a:rPr lang="en-US" dirty="0">
                <a:ea typeface="ＭＳ Ｐゴシック" pitchFamily="34" charset="-128"/>
              </a:rPr>
              <a:t>		Financial Need</a:t>
            </a:r>
          </a:p>
          <a:p>
            <a:pPr>
              <a:buNone/>
            </a:pPr>
            <a:endParaRPr lang="en-US" dirty="0"/>
          </a:p>
        </p:txBody>
      </p:sp>
      <p:pic>
        <p:nvPicPr>
          <p:cNvPr id="4" name="Picture 3" descr="A large clock on a pole&#10;&#10;Description automatically generated">
            <a:extLst>
              <a:ext uri="{FF2B5EF4-FFF2-40B4-BE49-F238E27FC236}">
                <a16:creationId xmlns:a16="http://schemas.microsoft.com/office/drawing/2014/main" id="{95BBF906-4854-4F97-82F4-112C4911B8E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194" r="6975"/>
          <a:stretch/>
        </p:blipFill>
        <p:spPr>
          <a:xfrm>
            <a:off x="6478727" y="1264292"/>
            <a:ext cx="3860171" cy="3855489"/>
          </a:xfrm>
          <a:custGeom>
            <a:avLst/>
            <a:gdLst/>
            <a:ahLst/>
            <a:cxnLst/>
            <a:rect l="l" t="t" r="r" b="b"/>
            <a:pathLst>
              <a:path w="3860171" h="3855489">
                <a:moveTo>
                  <a:pt x="1930086" y="0"/>
                </a:moveTo>
                <a:lnTo>
                  <a:pt x="1967540" y="3511"/>
                </a:lnTo>
                <a:lnTo>
                  <a:pt x="2003824" y="12875"/>
                </a:lnTo>
                <a:lnTo>
                  <a:pt x="2038938" y="26920"/>
                </a:lnTo>
                <a:lnTo>
                  <a:pt x="2075222" y="44477"/>
                </a:lnTo>
                <a:lnTo>
                  <a:pt x="2109166" y="64375"/>
                </a:lnTo>
                <a:lnTo>
                  <a:pt x="2144279" y="85443"/>
                </a:lnTo>
                <a:lnTo>
                  <a:pt x="2179393" y="104171"/>
                </a:lnTo>
                <a:lnTo>
                  <a:pt x="2214507" y="122898"/>
                </a:lnTo>
                <a:lnTo>
                  <a:pt x="2248450" y="136943"/>
                </a:lnTo>
                <a:lnTo>
                  <a:pt x="2285905" y="146307"/>
                </a:lnTo>
                <a:lnTo>
                  <a:pt x="2322189" y="150989"/>
                </a:lnTo>
                <a:lnTo>
                  <a:pt x="2360814" y="150989"/>
                </a:lnTo>
                <a:lnTo>
                  <a:pt x="2400610" y="148648"/>
                </a:lnTo>
                <a:lnTo>
                  <a:pt x="2440405" y="143966"/>
                </a:lnTo>
                <a:lnTo>
                  <a:pt x="2480201" y="138114"/>
                </a:lnTo>
                <a:lnTo>
                  <a:pt x="2519996" y="133432"/>
                </a:lnTo>
                <a:lnTo>
                  <a:pt x="2559792" y="129921"/>
                </a:lnTo>
                <a:lnTo>
                  <a:pt x="2597247" y="131091"/>
                </a:lnTo>
                <a:lnTo>
                  <a:pt x="2633531" y="135773"/>
                </a:lnTo>
                <a:lnTo>
                  <a:pt x="2668644" y="146307"/>
                </a:lnTo>
                <a:lnTo>
                  <a:pt x="2697906" y="161523"/>
                </a:lnTo>
                <a:lnTo>
                  <a:pt x="2725997" y="181421"/>
                </a:lnTo>
                <a:lnTo>
                  <a:pt x="2750577" y="204830"/>
                </a:lnTo>
                <a:lnTo>
                  <a:pt x="2775156" y="231750"/>
                </a:lnTo>
                <a:lnTo>
                  <a:pt x="2797395" y="259841"/>
                </a:lnTo>
                <a:lnTo>
                  <a:pt x="2819634" y="289103"/>
                </a:lnTo>
                <a:lnTo>
                  <a:pt x="2841872" y="318364"/>
                </a:lnTo>
                <a:lnTo>
                  <a:pt x="2864111" y="346455"/>
                </a:lnTo>
                <a:lnTo>
                  <a:pt x="2887520" y="373376"/>
                </a:lnTo>
                <a:lnTo>
                  <a:pt x="2914441" y="396785"/>
                </a:lnTo>
                <a:lnTo>
                  <a:pt x="2940191" y="417853"/>
                </a:lnTo>
                <a:lnTo>
                  <a:pt x="2969452" y="434240"/>
                </a:lnTo>
                <a:lnTo>
                  <a:pt x="3001055" y="448285"/>
                </a:lnTo>
                <a:lnTo>
                  <a:pt x="3034998" y="459990"/>
                </a:lnTo>
                <a:lnTo>
                  <a:pt x="3070112" y="470524"/>
                </a:lnTo>
                <a:lnTo>
                  <a:pt x="3105226" y="479888"/>
                </a:lnTo>
                <a:lnTo>
                  <a:pt x="3141510" y="489251"/>
                </a:lnTo>
                <a:lnTo>
                  <a:pt x="3175453" y="499785"/>
                </a:lnTo>
                <a:lnTo>
                  <a:pt x="3209396" y="511490"/>
                </a:lnTo>
                <a:lnTo>
                  <a:pt x="3240999" y="525535"/>
                </a:lnTo>
                <a:lnTo>
                  <a:pt x="3269090" y="543092"/>
                </a:lnTo>
                <a:lnTo>
                  <a:pt x="3294840" y="564161"/>
                </a:lnTo>
                <a:lnTo>
                  <a:pt x="3315908" y="589911"/>
                </a:lnTo>
                <a:lnTo>
                  <a:pt x="3333465" y="618002"/>
                </a:lnTo>
                <a:lnTo>
                  <a:pt x="3347510" y="649604"/>
                </a:lnTo>
                <a:lnTo>
                  <a:pt x="3359215" y="683547"/>
                </a:lnTo>
                <a:lnTo>
                  <a:pt x="3369749" y="717491"/>
                </a:lnTo>
                <a:lnTo>
                  <a:pt x="3379113" y="753775"/>
                </a:lnTo>
                <a:lnTo>
                  <a:pt x="3388476" y="788889"/>
                </a:lnTo>
                <a:lnTo>
                  <a:pt x="3399010" y="824002"/>
                </a:lnTo>
                <a:lnTo>
                  <a:pt x="3410715" y="857946"/>
                </a:lnTo>
                <a:lnTo>
                  <a:pt x="3424760" y="889548"/>
                </a:lnTo>
                <a:lnTo>
                  <a:pt x="3441147" y="918809"/>
                </a:lnTo>
                <a:lnTo>
                  <a:pt x="3462215" y="944560"/>
                </a:lnTo>
                <a:lnTo>
                  <a:pt x="3485624" y="971480"/>
                </a:lnTo>
                <a:lnTo>
                  <a:pt x="3512545" y="994889"/>
                </a:lnTo>
                <a:lnTo>
                  <a:pt x="3540636" y="1017128"/>
                </a:lnTo>
                <a:lnTo>
                  <a:pt x="3571068" y="1039367"/>
                </a:lnTo>
                <a:lnTo>
                  <a:pt x="3600329" y="1061605"/>
                </a:lnTo>
                <a:lnTo>
                  <a:pt x="3628420" y="1083844"/>
                </a:lnTo>
                <a:lnTo>
                  <a:pt x="3655341" y="1108424"/>
                </a:lnTo>
                <a:lnTo>
                  <a:pt x="3678750" y="1133003"/>
                </a:lnTo>
                <a:lnTo>
                  <a:pt x="3698648" y="1161094"/>
                </a:lnTo>
                <a:lnTo>
                  <a:pt x="3713864" y="1190356"/>
                </a:lnTo>
                <a:lnTo>
                  <a:pt x="3724398" y="1225469"/>
                </a:lnTo>
                <a:lnTo>
                  <a:pt x="3729080" y="1261754"/>
                </a:lnTo>
                <a:lnTo>
                  <a:pt x="3730250" y="1299208"/>
                </a:lnTo>
                <a:lnTo>
                  <a:pt x="3726739" y="1339004"/>
                </a:lnTo>
                <a:lnTo>
                  <a:pt x="3722057" y="1378799"/>
                </a:lnTo>
                <a:lnTo>
                  <a:pt x="3716205" y="1418595"/>
                </a:lnTo>
                <a:lnTo>
                  <a:pt x="3711523" y="1458391"/>
                </a:lnTo>
                <a:lnTo>
                  <a:pt x="3709182" y="1498186"/>
                </a:lnTo>
                <a:lnTo>
                  <a:pt x="3709182" y="1536811"/>
                </a:lnTo>
                <a:lnTo>
                  <a:pt x="3713864" y="1573096"/>
                </a:lnTo>
                <a:lnTo>
                  <a:pt x="3723228" y="1609380"/>
                </a:lnTo>
                <a:lnTo>
                  <a:pt x="3737273" y="1643323"/>
                </a:lnTo>
                <a:lnTo>
                  <a:pt x="3756000" y="1678437"/>
                </a:lnTo>
                <a:lnTo>
                  <a:pt x="3774728" y="1713550"/>
                </a:lnTo>
                <a:lnTo>
                  <a:pt x="3795796" y="1748664"/>
                </a:lnTo>
                <a:lnTo>
                  <a:pt x="3815694" y="1782608"/>
                </a:lnTo>
                <a:lnTo>
                  <a:pt x="3833250" y="1818892"/>
                </a:lnTo>
                <a:lnTo>
                  <a:pt x="3847296" y="1854005"/>
                </a:lnTo>
                <a:lnTo>
                  <a:pt x="3856660" y="1890290"/>
                </a:lnTo>
                <a:lnTo>
                  <a:pt x="3860171" y="1927744"/>
                </a:lnTo>
                <a:lnTo>
                  <a:pt x="3856660" y="1965199"/>
                </a:lnTo>
                <a:lnTo>
                  <a:pt x="3847296" y="2001483"/>
                </a:lnTo>
                <a:lnTo>
                  <a:pt x="3833250" y="2036597"/>
                </a:lnTo>
                <a:lnTo>
                  <a:pt x="3815694" y="2072881"/>
                </a:lnTo>
                <a:lnTo>
                  <a:pt x="3795796" y="2106824"/>
                </a:lnTo>
                <a:lnTo>
                  <a:pt x="3774728" y="2141938"/>
                </a:lnTo>
                <a:lnTo>
                  <a:pt x="3756000" y="2177052"/>
                </a:lnTo>
                <a:lnTo>
                  <a:pt x="3737273" y="2212166"/>
                </a:lnTo>
                <a:lnTo>
                  <a:pt x="3723228" y="2246109"/>
                </a:lnTo>
                <a:lnTo>
                  <a:pt x="3713864" y="2282393"/>
                </a:lnTo>
                <a:lnTo>
                  <a:pt x="3709182" y="2318677"/>
                </a:lnTo>
                <a:lnTo>
                  <a:pt x="3709182" y="2357302"/>
                </a:lnTo>
                <a:lnTo>
                  <a:pt x="3711523" y="2397098"/>
                </a:lnTo>
                <a:lnTo>
                  <a:pt x="3716205" y="2436894"/>
                </a:lnTo>
                <a:lnTo>
                  <a:pt x="3722057" y="2476689"/>
                </a:lnTo>
                <a:lnTo>
                  <a:pt x="3726739" y="2516485"/>
                </a:lnTo>
                <a:lnTo>
                  <a:pt x="3730250" y="2556280"/>
                </a:lnTo>
                <a:lnTo>
                  <a:pt x="3729080" y="2593735"/>
                </a:lnTo>
                <a:lnTo>
                  <a:pt x="3724398" y="2630019"/>
                </a:lnTo>
                <a:lnTo>
                  <a:pt x="3713864" y="2665133"/>
                </a:lnTo>
                <a:lnTo>
                  <a:pt x="3698648" y="2694394"/>
                </a:lnTo>
                <a:lnTo>
                  <a:pt x="3678750" y="2722485"/>
                </a:lnTo>
                <a:lnTo>
                  <a:pt x="3655341" y="2747065"/>
                </a:lnTo>
                <a:lnTo>
                  <a:pt x="3628420" y="2771645"/>
                </a:lnTo>
                <a:lnTo>
                  <a:pt x="3600329" y="2793883"/>
                </a:lnTo>
                <a:lnTo>
                  <a:pt x="3571068" y="2816122"/>
                </a:lnTo>
                <a:lnTo>
                  <a:pt x="3540636" y="2838361"/>
                </a:lnTo>
                <a:lnTo>
                  <a:pt x="3512545" y="2860599"/>
                </a:lnTo>
                <a:lnTo>
                  <a:pt x="3485624" y="2884009"/>
                </a:lnTo>
                <a:lnTo>
                  <a:pt x="3462215" y="2910929"/>
                </a:lnTo>
                <a:lnTo>
                  <a:pt x="3441147" y="2936679"/>
                </a:lnTo>
                <a:lnTo>
                  <a:pt x="3424760" y="2965941"/>
                </a:lnTo>
                <a:lnTo>
                  <a:pt x="3410715" y="2997543"/>
                </a:lnTo>
                <a:lnTo>
                  <a:pt x="3399010" y="3031486"/>
                </a:lnTo>
                <a:lnTo>
                  <a:pt x="3388476" y="3066600"/>
                </a:lnTo>
                <a:lnTo>
                  <a:pt x="3379113" y="3101714"/>
                </a:lnTo>
                <a:lnTo>
                  <a:pt x="3369749" y="3137998"/>
                </a:lnTo>
                <a:lnTo>
                  <a:pt x="3359215" y="3171941"/>
                </a:lnTo>
                <a:lnTo>
                  <a:pt x="3347510" y="3205885"/>
                </a:lnTo>
                <a:lnTo>
                  <a:pt x="3333465" y="3237487"/>
                </a:lnTo>
                <a:lnTo>
                  <a:pt x="3315908" y="3265578"/>
                </a:lnTo>
                <a:lnTo>
                  <a:pt x="3294840" y="3291328"/>
                </a:lnTo>
                <a:lnTo>
                  <a:pt x="3269090" y="3312396"/>
                </a:lnTo>
                <a:lnTo>
                  <a:pt x="3240999" y="3329953"/>
                </a:lnTo>
                <a:lnTo>
                  <a:pt x="3209396" y="3343999"/>
                </a:lnTo>
                <a:lnTo>
                  <a:pt x="3175453" y="3355703"/>
                </a:lnTo>
                <a:lnTo>
                  <a:pt x="3141510" y="3366237"/>
                </a:lnTo>
                <a:lnTo>
                  <a:pt x="3105226" y="3375601"/>
                </a:lnTo>
                <a:lnTo>
                  <a:pt x="3070112" y="3384965"/>
                </a:lnTo>
                <a:lnTo>
                  <a:pt x="3034998" y="3395499"/>
                </a:lnTo>
                <a:lnTo>
                  <a:pt x="3001055" y="3407203"/>
                </a:lnTo>
                <a:lnTo>
                  <a:pt x="2969452" y="3421249"/>
                </a:lnTo>
                <a:lnTo>
                  <a:pt x="2940191" y="3437635"/>
                </a:lnTo>
                <a:lnTo>
                  <a:pt x="2914441" y="3458704"/>
                </a:lnTo>
                <a:lnTo>
                  <a:pt x="2887520" y="3482113"/>
                </a:lnTo>
                <a:lnTo>
                  <a:pt x="2864111" y="3509033"/>
                </a:lnTo>
                <a:lnTo>
                  <a:pt x="2841872" y="3537124"/>
                </a:lnTo>
                <a:lnTo>
                  <a:pt x="2819634" y="3566386"/>
                </a:lnTo>
                <a:lnTo>
                  <a:pt x="2797395" y="3595647"/>
                </a:lnTo>
                <a:lnTo>
                  <a:pt x="2775156" y="3623738"/>
                </a:lnTo>
                <a:lnTo>
                  <a:pt x="2750577" y="3650659"/>
                </a:lnTo>
                <a:lnTo>
                  <a:pt x="2725997" y="3674068"/>
                </a:lnTo>
                <a:lnTo>
                  <a:pt x="2697906" y="3693966"/>
                </a:lnTo>
                <a:lnTo>
                  <a:pt x="2668644" y="3709182"/>
                </a:lnTo>
                <a:lnTo>
                  <a:pt x="2633531" y="3719716"/>
                </a:lnTo>
                <a:lnTo>
                  <a:pt x="2597247" y="3724398"/>
                </a:lnTo>
                <a:lnTo>
                  <a:pt x="2559792" y="3725568"/>
                </a:lnTo>
                <a:lnTo>
                  <a:pt x="2519996" y="3722057"/>
                </a:lnTo>
                <a:lnTo>
                  <a:pt x="2480201" y="3717375"/>
                </a:lnTo>
                <a:lnTo>
                  <a:pt x="2440405" y="3711523"/>
                </a:lnTo>
                <a:lnTo>
                  <a:pt x="2400610" y="3706841"/>
                </a:lnTo>
                <a:lnTo>
                  <a:pt x="2360814" y="3704500"/>
                </a:lnTo>
                <a:lnTo>
                  <a:pt x="2322189" y="3704500"/>
                </a:lnTo>
                <a:lnTo>
                  <a:pt x="2285905" y="3709182"/>
                </a:lnTo>
                <a:lnTo>
                  <a:pt x="2248450" y="3718545"/>
                </a:lnTo>
                <a:lnTo>
                  <a:pt x="2214507" y="3732591"/>
                </a:lnTo>
                <a:lnTo>
                  <a:pt x="2179393" y="3751318"/>
                </a:lnTo>
                <a:lnTo>
                  <a:pt x="2144279" y="3770045"/>
                </a:lnTo>
                <a:lnTo>
                  <a:pt x="2109166" y="3791114"/>
                </a:lnTo>
                <a:lnTo>
                  <a:pt x="2075222" y="3811011"/>
                </a:lnTo>
                <a:lnTo>
                  <a:pt x="2038938" y="3828568"/>
                </a:lnTo>
                <a:lnTo>
                  <a:pt x="2003824" y="3842614"/>
                </a:lnTo>
                <a:lnTo>
                  <a:pt x="1967540" y="3851978"/>
                </a:lnTo>
                <a:lnTo>
                  <a:pt x="1930086" y="3855489"/>
                </a:lnTo>
                <a:lnTo>
                  <a:pt x="1892631" y="3851978"/>
                </a:lnTo>
                <a:lnTo>
                  <a:pt x="1856347" y="3842614"/>
                </a:lnTo>
                <a:lnTo>
                  <a:pt x="1821233" y="3828568"/>
                </a:lnTo>
                <a:lnTo>
                  <a:pt x="1784949" y="3811011"/>
                </a:lnTo>
                <a:lnTo>
                  <a:pt x="1751005" y="3791114"/>
                </a:lnTo>
                <a:lnTo>
                  <a:pt x="1715892" y="3770045"/>
                </a:lnTo>
                <a:lnTo>
                  <a:pt x="1680778" y="3751318"/>
                </a:lnTo>
                <a:lnTo>
                  <a:pt x="1645664" y="3732591"/>
                </a:lnTo>
                <a:lnTo>
                  <a:pt x="1610550" y="3718545"/>
                </a:lnTo>
                <a:lnTo>
                  <a:pt x="1574266" y="3709182"/>
                </a:lnTo>
                <a:lnTo>
                  <a:pt x="1537982" y="3704500"/>
                </a:lnTo>
                <a:lnTo>
                  <a:pt x="1499357" y="3704500"/>
                </a:lnTo>
                <a:lnTo>
                  <a:pt x="1459561" y="3706841"/>
                </a:lnTo>
                <a:lnTo>
                  <a:pt x="1419766" y="3711523"/>
                </a:lnTo>
                <a:lnTo>
                  <a:pt x="1379970" y="3717375"/>
                </a:lnTo>
                <a:lnTo>
                  <a:pt x="1340175" y="3722057"/>
                </a:lnTo>
                <a:lnTo>
                  <a:pt x="1300379" y="3725568"/>
                </a:lnTo>
                <a:lnTo>
                  <a:pt x="1262924" y="3724398"/>
                </a:lnTo>
                <a:lnTo>
                  <a:pt x="1226640" y="3719716"/>
                </a:lnTo>
                <a:lnTo>
                  <a:pt x="1191526" y="3709182"/>
                </a:lnTo>
                <a:lnTo>
                  <a:pt x="1162265" y="3693966"/>
                </a:lnTo>
                <a:lnTo>
                  <a:pt x="1134174" y="3674068"/>
                </a:lnTo>
                <a:lnTo>
                  <a:pt x="1109594" y="3650659"/>
                </a:lnTo>
                <a:lnTo>
                  <a:pt x="1085015" y="3623738"/>
                </a:lnTo>
                <a:lnTo>
                  <a:pt x="1062776" y="3595647"/>
                </a:lnTo>
                <a:lnTo>
                  <a:pt x="1040537" y="3566386"/>
                </a:lnTo>
                <a:lnTo>
                  <a:pt x="1018299" y="3537124"/>
                </a:lnTo>
                <a:lnTo>
                  <a:pt x="996060" y="3509033"/>
                </a:lnTo>
                <a:lnTo>
                  <a:pt x="972651" y="3482113"/>
                </a:lnTo>
                <a:lnTo>
                  <a:pt x="945730" y="3458704"/>
                </a:lnTo>
                <a:lnTo>
                  <a:pt x="919980" y="3437635"/>
                </a:lnTo>
                <a:lnTo>
                  <a:pt x="890719" y="3421249"/>
                </a:lnTo>
                <a:lnTo>
                  <a:pt x="859116" y="3407203"/>
                </a:lnTo>
                <a:lnTo>
                  <a:pt x="825173" y="3395499"/>
                </a:lnTo>
                <a:lnTo>
                  <a:pt x="790059" y="3384965"/>
                </a:lnTo>
                <a:lnTo>
                  <a:pt x="754946" y="3375601"/>
                </a:lnTo>
                <a:lnTo>
                  <a:pt x="718662" y="3366237"/>
                </a:lnTo>
                <a:lnTo>
                  <a:pt x="684718" y="3355703"/>
                </a:lnTo>
                <a:lnTo>
                  <a:pt x="650775" y="3343999"/>
                </a:lnTo>
                <a:lnTo>
                  <a:pt x="619173" y="3329953"/>
                </a:lnTo>
                <a:lnTo>
                  <a:pt x="591082" y="3312396"/>
                </a:lnTo>
                <a:lnTo>
                  <a:pt x="565332" y="3291328"/>
                </a:lnTo>
                <a:lnTo>
                  <a:pt x="544263" y="3265578"/>
                </a:lnTo>
                <a:lnTo>
                  <a:pt x="526706" y="3237487"/>
                </a:lnTo>
                <a:lnTo>
                  <a:pt x="512661" y="3205885"/>
                </a:lnTo>
                <a:lnTo>
                  <a:pt x="500956" y="3171941"/>
                </a:lnTo>
                <a:lnTo>
                  <a:pt x="490422" y="3137998"/>
                </a:lnTo>
                <a:lnTo>
                  <a:pt x="481059" y="3101714"/>
                </a:lnTo>
                <a:lnTo>
                  <a:pt x="471695" y="3066600"/>
                </a:lnTo>
                <a:lnTo>
                  <a:pt x="461161" y="3031486"/>
                </a:lnTo>
                <a:lnTo>
                  <a:pt x="449456" y="2997543"/>
                </a:lnTo>
                <a:lnTo>
                  <a:pt x="435411" y="2965941"/>
                </a:lnTo>
                <a:lnTo>
                  <a:pt x="419024" y="2936679"/>
                </a:lnTo>
                <a:lnTo>
                  <a:pt x="397956" y="2910929"/>
                </a:lnTo>
                <a:lnTo>
                  <a:pt x="374547" y="2884009"/>
                </a:lnTo>
                <a:lnTo>
                  <a:pt x="347626" y="2860599"/>
                </a:lnTo>
                <a:lnTo>
                  <a:pt x="318365" y="2838361"/>
                </a:lnTo>
                <a:lnTo>
                  <a:pt x="289103" y="2816122"/>
                </a:lnTo>
                <a:lnTo>
                  <a:pt x="259842" y="2793883"/>
                </a:lnTo>
                <a:lnTo>
                  <a:pt x="231751" y="2771645"/>
                </a:lnTo>
                <a:lnTo>
                  <a:pt x="204830" y="2747065"/>
                </a:lnTo>
                <a:lnTo>
                  <a:pt x="181421" y="2722485"/>
                </a:lnTo>
                <a:lnTo>
                  <a:pt x="161523" y="2694394"/>
                </a:lnTo>
                <a:lnTo>
                  <a:pt x="146308" y="2665133"/>
                </a:lnTo>
                <a:lnTo>
                  <a:pt x="135773" y="2630019"/>
                </a:lnTo>
                <a:lnTo>
                  <a:pt x="131092" y="2593735"/>
                </a:lnTo>
                <a:lnTo>
                  <a:pt x="129921" y="2556280"/>
                </a:lnTo>
                <a:lnTo>
                  <a:pt x="133432" y="2516485"/>
                </a:lnTo>
                <a:lnTo>
                  <a:pt x="138114" y="2476689"/>
                </a:lnTo>
                <a:lnTo>
                  <a:pt x="143967" y="2436894"/>
                </a:lnTo>
                <a:lnTo>
                  <a:pt x="148648" y="2397098"/>
                </a:lnTo>
                <a:lnTo>
                  <a:pt x="150989" y="2357302"/>
                </a:lnTo>
                <a:lnTo>
                  <a:pt x="150989" y="2318677"/>
                </a:lnTo>
                <a:lnTo>
                  <a:pt x="146308" y="2282393"/>
                </a:lnTo>
                <a:lnTo>
                  <a:pt x="136944" y="2246109"/>
                </a:lnTo>
                <a:lnTo>
                  <a:pt x="122898" y="2212166"/>
                </a:lnTo>
                <a:lnTo>
                  <a:pt x="105341" y="2177052"/>
                </a:lnTo>
                <a:lnTo>
                  <a:pt x="85444" y="2141938"/>
                </a:lnTo>
                <a:lnTo>
                  <a:pt x="64375" y="2106824"/>
                </a:lnTo>
                <a:lnTo>
                  <a:pt x="44478" y="2072881"/>
                </a:lnTo>
                <a:lnTo>
                  <a:pt x="26921" y="2036597"/>
                </a:lnTo>
                <a:lnTo>
                  <a:pt x="12875" y="2001483"/>
                </a:lnTo>
                <a:lnTo>
                  <a:pt x="3512" y="1965199"/>
                </a:lnTo>
                <a:lnTo>
                  <a:pt x="0" y="1927744"/>
                </a:lnTo>
                <a:lnTo>
                  <a:pt x="3512" y="1890290"/>
                </a:lnTo>
                <a:lnTo>
                  <a:pt x="12875" y="1854005"/>
                </a:lnTo>
                <a:lnTo>
                  <a:pt x="26921" y="1818892"/>
                </a:lnTo>
                <a:lnTo>
                  <a:pt x="44478" y="1782608"/>
                </a:lnTo>
                <a:lnTo>
                  <a:pt x="64375" y="1748664"/>
                </a:lnTo>
                <a:lnTo>
                  <a:pt x="85444" y="1713550"/>
                </a:lnTo>
                <a:lnTo>
                  <a:pt x="105341" y="1678437"/>
                </a:lnTo>
                <a:lnTo>
                  <a:pt x="122898" y="1643323"/>
                </a:lnTo>
                <a:lnTo>
                  <a:pt x="136944" y="1609380"/>
                </a:lnTo>
                <a:lnTo>
                  <a:pt x="146308" y="1573096"/>
                </a:lnTo>
                <a:lnTo>
                  <a:pt x="150989" y="1536811"/>
                </a:lnTo>
                <a:lnTo>
                  <a:pt x="150989" y="1498186"/>
                </a:lnTo>
                <a:lnTo>
                  <a:pt x="148648" y="1458391"/>
                </a:lnTo>
                <a:lnTo>
                  <a:pt x="143967" y="1418595"/>
                </a:lnTo>
                <a:lnTo>
                  <a:pt x="138114" y="1378799"/>
                </a:lnTo>
                <a:lnTo>
                  <a:pt x="133432" y="1339004"/>
                </a:lnTo>
                <a:lnTo>
                  <a:pt x="129921" y="1299208"/>
                </a:lnTo>
                <a:lnTo>
                  <a:pt x="131092" y="1261754"/>
                </a:lnTo>
                <a:lnTo>
                  <a:pt x="135773" y="1225469"/>
                </a:lnTo>
                <a:lnTo>
                  <a:pt x="146308" y="1190356"/>
                </a:lnTo>
                <a:lnTo>
                  <a:pt x="161523" y="1161094"/>
                </a:lnTo>
                <a:lnTo>
                  <a:pt x="181421" y="1133003"/>
                </a:lnTo>
                <a:lnTo>
                  <a:pt x="204830" y="1108424"/>
                </a:lnTo>
                <a:lnTo>
                  <a:pt x="231751" y="1083844"/>
                </a:lnTo>
                <a:lnTo>
                  <a:pt x="259842" y="1061605"/>
                </a:lnTo>
                <a:lnTo>
                  <a:pt x="289103" y="1039367"/>
                </a:lnTo>
                <a:lnTo>
                  <a:pt x="318365" y="1017128"/>
                </a:lnTo>
                <a:lnTo>
                  <a:pt x="347626" y="994889"/>
                </a:lnTo>
                <a:lnTo>
                  <a:pt x="374547" y="971480"/>
                </a:lnTo>
                <a:lnTo>
                  <a:pt x="397956" y="944560"/>
                </a:lnTo>
                <a:lnTo>
                  <a:pt x="419024" y="918809"/>
                </a:lnTo>
                <a:lnTo>
                  <a:pt x="435411" y="889548"/>
                </a:lnTo>
                <a:lnTo>
                  <a:pt x="449456" y="857946"/>
                </a:lnTo>
                <a:lnTo>
                  <a:pt x="461161" y="824002"/>
                </a:lnTo>
                <a:lnTo>
                  <a:pt x="471695" y="788889"/>
                </a:lnTo>
                <a:lnTo>
                  <a:pt x="481059" y="753775"/>
                </a:lnTo>
                <a:lnTo>
                  <a:pt x="490422" y="717491"/>
                </a:lnTo>
                <a:lnTo>
                  <a:pt x="500956" y="683547"/>
                </a:lnTo>
                <a:lnTo>
                  <a:pt x="512661" y="649604"/>
                </a:lnTo>
                <a:lnTo>
                  <a:pt x="526706" y="618002"/>
                </a:lnTo>
                <a:lnTo>
                  <a:pt x="544263" y="589911"/>
                </a:lnTo>
                <a:lnTo>
                  <a:pt x="565332" y="564161"/>
                </a:lnTo>
                <a:lnTo>
                  <a:pt x="591082" y="543092"/>
                </a:lnTo>
                <a:lnTo>
                  <a:pt x="619173" y="525535"/>
                </a:lnTo>
                <a:lnTo>
                  <a:pt x="650775" y="511490"/>
                </a:lnTo>
                <a:lnTo>
                  <a:pt x="684718" y="499785"/>
                </a:lnTo>
                <a:lnTo>
                  <a:pt x="718662" y="489251"/>
                </a:lnTo>
                <a:lnTo>
                  <a:pt x="754946" y="479888"/>
                </a:lnTo>
                <a:lnTo>
                  <a:pt x="790059" y="470524"/>
                </a:lnTo>
                <a:lnTo>
                  <a:pt x="825173" y="459990"/>
                </a:lnTo>
                <a:lnTo>
                  <a:pt x="859116" y="448285"/>
                </a:lnTo>
                <a:lnTo>
                  <a:pt x="890719" y="434240"/>
                </a:lnTo>
                <a:lnTo>
                  <a:pt x="919980" y="417853"/>
                </a:lnTo>
                <a:lnTo>
                  <a:pt x="945730" y="396785"/>
                </a:lnTo>
                <a:lnTo>
                  <a:pt x="972651" y="373376"/>
                </a:lnTo>
                <a:lnTo>
                  <a:pt x="996060" y="346455"/>
                </a:lnTo>
                <a:lnTo>
                  <a:pt x="1018299" y="318364"/>
                </a:lnTo>
                <a:lnTo>
                  <a:pt x="1040537" y="289103"/>
                </a:lnTo>
                <a:lnTo>
                  <a:pt x="1062776" y="259841"/>
                </a:lnTo>
                <a:lnTo>
                  <a:pt x="1085015" y="231750"/>
                </a:lnTo>
                <a:lnTo>
                  <a:pt x="1109594" y="204830"/>
                </a:lnTo>
                <a:lnTo>
                  <a:pt x="1134174" y="181421"/>
                </a:lnTo>
                <a:lnTo>
                  <a:pt x="1162265" y="161523"/>
                </a:lnTo>
                <a:lnTo>
                  <a:pt x="1191526" y="146307"/>
                </a:lnTo>
                <a:lnTo>
                  <a:pt x="1226640" y="135773"/>
                </a:lnTo>
                <a:lnTo>
                  <a:pt x="1262924" y="131091"/>
                </a:lnTo>
                <a:lnTo>
                  <a:pt x="1300379" y="129921"/>
                </a:lnTo>
                <a:lnTo>
                  <a:pt x="1340175" y="133432"/>
                </a:lnTo>
                <a:lnTo>
                  <a:pt x="1379970" y="138114"/>
                </a:lnTo>
                <a:lnTo>
                  <a:pt x="1419766" y="143966"/>
                </a:lnTo>
                <a:lnTo>
                  <a:pt x="1459561" y="148648"/>
                </a:lnTo>
                <a:lnTo>
                  <a:pt x="1499357" y="150989"/>
                </a:lnTo>
                <a:lnTo>
                  <a:pt x="1537982" y="150989"/>
                </a:lnTo>
                <a:lnTo>
                  <a:pt x="1574266" y="146307"/>
                </a:lnTo>
                <a:lnTo>
                  <a:pt x="1610550" y="136943"/>
                </a:lnTo>
                <a:lnTo>
                  <a:pt x="1645664" y="122898"/>
                </a:lnTo>
                <a:lnTo>
                  <a:pt x="1680778" y="104171"/>
                </a:lnTo>
                <a:lnTo>
                  <a:pt x="1715892" y="85443"/>
                </a:lnTo>
                <a:lnTo>
                  <a:pt x="1751005" y="64375"/>
                </a:lnTo>
                <a:lnTo>
                  <a:pt x="1784949" y="44477"/>
                </a:lnTo>
                <a:lnTo>
                  <a:pt x="1821233" y="26920"/>
                </a:lnTo>
                <a:lnTo>
                  <a:pt x="1856347" y="12875"/>
                </a:lnTo>
                <a:lnTo>
                  <a:pt x="1892631" y="3511"/>
                </a:lnTo>
                <a:close/>
              </a:path>
            </a:pathLst>
          </a:custGeom>
        </p:spPr>
      </p:pic>
    </p:spTree>
  </p:cSld>
  <p:clrMapOvr>
    <a:masterClrMapping/>
  </p:clrMapOvr>
  <p:transition>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12379"/>
            <a:ext cx="8229600" cy="1949821"/>
          </a:xfrm>
        </p:spPr>
        <p:txBody>
          <a:bodyPr>
            <a:normAutofit/>
          </a:bodyPr>
          <a:lstStyle/>
          <a:p>
            <a:r>
              <a:rPr lang="en-US" dirty="0"/>
              <a:t>Financial Need:  An Example</a:t>
            </a:r>
          </a:p>
        </p:txBody>
      </p:sp>
      <p:sp>
        <p:nvSpPr>
          <p:cNvPr id="3" name="Content Placeholder 2"/>
          <p:cNvSpPr>
            <a:spLocks noGrp="1"/>
          </p:cNvSpPr>
          <p:nvPr>
            <p:ph idx="1"/>
          </p:nvPr>
        </p:nvSpPr>
        <p:spPr>
          <a:xfrm>
            <a:off x="838200" y="1279849"/>
            <a:ext cx="9372600" cy="3709538"/>
          </a:xfrm>
        </p:spPr>
        <p:txBody>
          <a:bodyPr>
            <a:normAutofit fontScale="92500" lnSpcReduction="10000"/>
          </a:bodyPr>
          <a:lstStyle/>
          <a:p>
            <a:pPr defTabSz="5486400">
              <a:buNone/>
            </a:pPr>
            <a:r>
              <a:rPr lang="en-US" dirty="0"/>
              <a:t>	</a:t>
            </a:r>
          </a:p>
          <a:p>
            <a:pPr defTabSz="5486400">
              <a:buNone/>
            </a:pPr>
            <a:r>
              <a:rPr lang="en-US" dirty="0"/>
              <a:t>	Tuition 	46,460</a:t>
            </a:r>
          </a:p>
          <a:p>
            <a:pPr defTabSz="5486400">
              <a:buNone/>
            </a:pPr>
            <a:r>
              <a:rPr lang="en-US" dirty="0"/>
              <a:t>	Room/Board	13,510</a:t>
            </a:r>
          </a:p>
          <a:p>
            <a:pPr defTabSz="5486400">
              <a:buNone/>
            </a:pPr>
            <a:r>
              <a:rPr lang="en-US" dirty="0"/>
              <a:t>	Books 	1,000</a:t>
            </a:r>
          </a:p>
          <a:p>
            <a:pPr defTabSz="5486400">
              <a:buNone/>
            </a:pPr>
            <a:r>
              <a:rPr lang="en-US" dirty="0"/>
              <a:t>	Personal/Transportation Expenses	1,400</a:t>
            </a:r>
          </a:p>
          <a:p>
            <a:pPr defTabSz="5486400">
              <a:buNone/>
            </a:pPr>
            <a:r>
              <a:rPr lang="en-US" dirty="0"/>
              <a:t>	Direct Loan Fee	68</a:t>
            </a:r>
          </a:p>
          <a:p>
            <a:pPr defTabSz="5486400">
              <a:buNone/>
            </a:pPr>
            <a:r>
              <a:rPr lang="en-US" dirty="0"/>
              <a:t>	Total	62,438</a:t>
            </a:r>
          </a:p>
          <a:p>
            <a:pPr lvl="0">
              <a:buClr>
                <a:srgbClr val="0F6FC6"/>
              </a:buClr>
              <a:buNone/>
            </a:pPr>
            <a:r>
              <a:rPr lang="en-US" i="1" dirty="0"/>
              <a:t>	Minus </a:t>
            </a:r>
          </a:p>
          <a:p>
            <a:pPr lvl="0">
              <a:buClr>
                <a:srgbClr val="0F6FC6"/>
              </a:buClr>
              <a:buNone/>
            </a:pPr>
            <a:r>
              <a:rPr lang="en-US" dirty="0"/>
              <a:t>EFC						25,000</a:t>
            </a:r>
          </a:p>
          <a:p>
            <a:pPr>
              <a:buNone/>
            </a:pPr>
            <a:r>
              <a:rPr lang="en-US" i="1" dirty="0"/>
              <a:t>Equals</a:t>
            </a:r>
            <a:r>
              <a:rPr lang="en-US" dirty="0"/>
              <a:t> Financial Need				37,438</a:t>
            </a:r>
          </a:p>
          <a:p>
            <a:endParaRPr lang="en-US" dirty="0"/>
          </a:p>
          <a:p>
            <a:pPr>
              <a:buNone/>
            </a:pPr>
            <a:endParaRPr lang="en-US" dirty="0"/>
          </a:p>
        </p:txBody>
      </p:sp>
    </p:spTree>
  </p:cSld>
  <p:clrMapOvr>
    <a:masterClrMapping/>
  </p:clrMapOvr>
  <p:transition>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118395"/>
            <a:ext cx="8915400" cy="1111622"/>
          </a:xfrm>
        </p:spPr>
        <p:txBody>
          <a:bodyPr>
            <a:normAutofit/>
          </a:bodyPr>
          <a:lstStyle/>
          <a:p>
            <a:r>
              <a:rPr lang="en-US" dirty="0"/>
              <a:t>Scholarships</a:t>
            </a:r>
          </a:p>
        </p:txBody>
      </p:sp>
      <p:sp>
        <p:nvSpPr>
          <p:cNvPr id="3" name="Content Placeholder 2"/>
          <p:cNvSpPr>
            <a:spLocks noGrp="1"/>
          </p:cNvSpPr>
          <p:nvPr>
            <p:ph idx="1"/>
          </p:nvPr>
        </p:nvSpPr>
        <p:spPr>
          <a:xfrm>
            <a:off x="762000" y="1752601"/>
            <a:ext cx="10668000" cy="4319138"/>
          </a:xfrm>
        </p:spPr>
        <p:txBody>
          <a:bodyPr>
            <a:normAutofit/>
          </a:bodyPr>
          <a:lstStyle/>
          <a:p>
            <a:pPr>
              <a:spcBef>
                <a:spcPct val="100000"/>
              </a:spcBef>
            </a:pPr>
            <a:endParaRPr lang="en-US" dirty="0"/>
          </a:p>
          <a:p>
            <a:pPr>
              <a:spcBef>
                <a:spcPct val="100000"/>
              </a:spcBef>
              <a:buFont typeface="Wingdings" panose="05000000000000000000" pitchFamily="2" charset="2"/>
              <a:buChar char="§"/>
            </a:pPr>
            <a:r>
              <a:rPr lang="en-US" dirty="0"/>
              <a:t>Scholarships typically not based on financial need </a:t>
            </a:r>
          </a:p>
          <a:p>
            <a:pPr>
              <a:spcBef>
                <a:spcPct val="100000"/>
              </a:spcBef>
              <a:buFont typeface="Wingdings" panose="05000000000000000000" pitchFamily="2" charset="2"/>
              <a:buChar char="§"/>
            </a:pPr>
            <a:r>
              <a:rPr lang="en-US" dirty="0"/>
              <a:t>Academic or talent components</a:t>
            </a:r>
          </a:p>
          <a:p>
            <a:pPr>
              <a:spcBef>
                <a:spcPct val="100000"/>
              </a:spcBef>
              <a:buFont typeface="Wingdings" panose="05000000000000000000" pitchFamily="2" charset="2"/>
              <a:buChar char="§"/>
            </a:pPr>
            <a:r>
              <a:rPr lang="en-US" dirty="0"/>
              <a:t>Require full time enrollment and cumulative GPA for renewal</a:t>
            </a:r>
          </a:p>
          <a:p>
            <a:pPr>
              <a:spcBef>
                <a:spcPct val="100000"/>
              </a:spcBef>
              <a:buFont typeface="Wingdings" panose="05000000000000000000" pitchFamily="2" charset="2"/>
              <a:buChar char="§"/>
            </a:pPr>
            <a:r>
              <a:rPr lang="en-US" dirty="0"/>
              <a:t>Do not need to be repaid</a:t>
            </a:r>
          </a:p>
          <a:p>
            <a:pPr>
              <a:buNone/>
            </a:pPr>
            <a:endParaRPr lang="en-US" dirty="0"/>
          </a:p>
        </p:txBody>
      </p:sp>
    </p:spTree>
  </p:cSld>
  <p:clrMapOvr>
    <a:masterClrMapping/>
  </p:clrMapOvr>
  <p:transition>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1492132"/>
          </a:xfrm>
        </p:spPr>
        <p:txBody>
          <a:bodyPr>
            <a:normAutofit/>
          </a:bodyPr>
          <a:lstStyle/>
          <a:p>
            <a:r>
              <a:rPr lang="en-US" dirty="0"/>
              <a:t>Grants</a:t>
            </a:r>
          </a:p>
        </p:txBody>
      </p:sp>
      <p:pic>
        <p:nvPicPr>
          <p:cNvPr id="3074" name="Picture 2" descr="Streamlined Federal Grant Application: ESSA Consolidated, Special Ed  Consolidated, and Carl Perkins - Charter School Success">
            <a:extLst>
              <a:ext uri="{FF2B5EF4-FFF2-40B4-BE49-F238E27FC236}">
                <a16:creationId xmlns:a16="http://schemas.microsoft.com/office/drawing/2014/main" id="{A9C2B56A-1822-41ED-B609-BF3E1144148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600" y="4832839"/>
            <a:ext cx="3962400" cy="143636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995265" y="887102"/>
            <a:ext cx="8991600" cy="4560421"/>
          </a:xfrm>
        </p:spPr>
        <p:txBody>
          <a:bodyPr>
            <a:normAutofit/>
          </a:bodyPr>
          <a:lstStyle/>
          <a:p>
            <a:pPr>
              <a:spcBef>
                <a:spcPct val="100000"/>
              </a:spcBef>
            </a:pPr>
            <a:endParaRPr lang="en-US" dirty="0"/>
          </a:p>
          <a:p>
            <a:pPr>
              <a:spcBef>
                <a:spcPct val="100000"/>
              </a:spcBef>
              <a:buFont typeface="Wingdings" panose="05000000000000000000" pitchFamily="2" charset="2"/>
              <a:buChar char="§"/>
            </a:pPr>
            <a:r>
              <a:rPr lang="en-US" dirty="0"/>
              <a:t>Grants – federal, state, institutional aid based on financial need and are not repaid</a:t>
            </a:r>
          </a:p>
          <a:p>
            <a:pPr>
              <a:spcBef>
                <a:spcPct val="100000"/>
              </a:spcBef>
              <a:buFont typeface="Wingdings" panose="05000000000000000000" pitchFamily="2" charset="2"/>
              <a:buChar char="§"/>
            </a:pPr>
            <a:r>
              <a:rPr lang="en-US" dirty="0"/>
              <a:t>Federal Pell Grants, Federal SEOG (EFC &lt; 5900)</a:t>
            </a:r>
          </a:p>
          <a:p>
            <a:pPr>
              <a:spcBef>
                <a:spcPct val="100000"/>
              </a:spcBef>
              <a:buFont typeface="Wingdings" panose="05000000000000000000" pitchFamily="2" charset="2"/>
              <a:buChar char="§"/>
            </a:pPr>
            <a:r>
              <a:rPr lang="en-US" dirty="0"/>
              <a:t>VA TAG – based on residency</a:t>
            </a:r>
          </a:p>
          <a:p>
            <a:pPr>
              <a:buNone/>
            </a:pPr>
            <a:endParaRPr lang="en-US" dirty="0"/>
          </a:p>
        </p:txBody>
      </p:sp>
    </p:spTree>
  </p:cSld>
  <p:clrMapOvr>
    <a:masterClrMapping/>
  </p:clrMapOvr>
  <p:transition>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86262"/>
            <a:ext cx="9067800" cy="2102221"/>
          </a:xfrm>
        </p:spPr>
        <p:txBody>
          <a:bodyPr>
            <a:normAutofit/>
          </a:bodyPr>
          <a:lstStyle/>
          <a:p>
            <a:r>
              <a:rPr lang="en-US" dirty="0"/>
              <a:t>Grants</a:t>
            </a:r>
          </a:p>
        </p:txBody>
      </p:sp>
      <p:sp>
        <p:nvSpPr>
          <p:cNvPr id="3" name="Content Placeholder 2"/>
          <p:cNvSpPr>
            <a:spLocks noGrp="1"/>
          </p:cNvSpPr>
          <p:nvPr>
            <p:ph idx="1"/>
          </p:nvPr>
        </p:nvSpPr>
        <p:spPr>
          <a:xfrm>
            <a:off x="914400" y="1033713"/>
            <a:ext cx="10591800" cy="3709539"/>
          </a:xfrm>
        </p:spPr>
        <p:txBody>
          <a:bodyPr/>
          <a:lstStyle/>
          <a:p>
            <a:pPr>
              <a:spcBef>
                <a:spcPct val="100000"/>
              </a:spcBef>
            </a:pPr>
            <a:endParaRPr lang="en-US" sz="2300" dirty="0"/>
          </a:p>
          <a:p>
            <a:pPr>
              <a:spcBef>
                <a:spcPct val="100000"/>
              </a:spcBef>
              <a:buFont typeface="Wingdings" panose="05000000000000000000" pitchFamily="2" charset="2"/>
              <a:buChar char="§"/>
            </a:pPr>
            <a:r>
              <a:rPr lang="en-US" sz="2300" dirty="0"/>
              <a:t>Institutional Grants—normally limited options at public institutions.  Privates will have more resources</a:t>
            </a:r>
          </a:p>
          <a:p>
            <a:pPr>
              <a:spcBef>
                <a:spcPct val="100000"/>
              </a:spcBef>
              <a:buFont typeface="Wingdings" panose="05000000000000000000" pitchFamily="2" charset="2"/>
              <a:buChar char="§"/>
            </a:pPr>
            <a:r>
              <a:rPr lang="en-US" sz="2300" dirty="0"/>
              <a:t>Awards may change from year to year if financial need changes</a:t>
            </a:r>
          </a:p>
          <a:p>
            <a:pPr>
              <a:buNone/>
            </a:pPr>
            <a:endParaRPr lang="en-US" dirty="0"/>
          </a:p>
        </p:txBody>
      </p:sp>
    </p:spTree>
  </p:cSld>
  <p:clrMapOvr>
    <a:masterClrMapping/>
  </p:clrMapOvr>
  <p:transition>
    <p:wipe dir="d"/>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2" name="Straight Connector 71">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 name="Title 3">
            <a:extLst>
              <a:ext uri="{FF2B5EF4-FFF2-40B4-BE49-F238E27FC236}">
                <a16:creationId xmlns:a16="http://schemas.microsoft.com/office/drawing/2014/main" id="{D1186E3C-FD74-40C6-8CB1-5496F7530E78}"/>
              </a:ext>
            </a:extLst>
          </p:cNvPr>
          <p:cNvSpPr>
            <a:spLocks noGrp="1"/>
          </p:cNvSpPr>
          <p:nvPr>
            <p:ph type="title"/>
          </p:nvPr>
        </p:nvSpPr>
        <p:spPr>
          <a:xfrm>
            <a:off x="1085646" y="3888886"/>
            <a:ext cx="8288032" cy="1096316"/>
          </a:xfrm>
        </p:spPr>
        <p:txBody>
          <a:bodyPr vert="horz" lIns="91440" tIns="45720" rIns="91440" bIns="45720" rtlCol="0" anchor="b">
            <a:normAutofit/>
          </a:bodyPr>
          <a:lstStyle/>
          <a:p>
            <a:pPr algn="ctr">
              <a:lnSpc>
                <a:spcPct val="90000"/>
              </a:lnSpc>
            </a:pPr>
            <a:r>
              <a:rPr lang="en-US" sz="3400" b="1" kern="1200" dirty="0">
                <a:solidFill>
                  <a:schemeClr val="accent1"/>
                </a:solidFill>
                <a:latin typeface="+mj-lt"/>
                <a:ea typeface="+mj-ea"/>
                <a:cs typeface="+mj-cs"/>
              </a:rPr>
              <a:t>Julie Hickman-Godoy</a:t>
            </a:r>
            <a:br>
              <a:rPr lang="en-US" sz="3400" kern="1200" dirty="0">
                <a:solidFill>
                  <a:schemeClr val="accent1"/>
                </a:solidFill>
                <a:effectLst/>
                <a:latin typeface="+mj-lt"/>
                <a:ea typeface="+mj-ea"/>
                <a:cs typeface="+mj-cs"/>
              </a:rPr>
            </a:br>
            <a:endParaRPr lang="en-US" sz="3400" kern="1200" dirty="0">
              <a:solidFill>
                <a:schemeClr val="accent1"/>
              </a:solidFill>
              <a:latin typeface="+mj-lt"/>
              <a:ea typeface="+mj-ea"/>
              <a:cs typeface="+mj-cs"/>
            </a:endParaRPr>
          </a:p>
        </p:txBody>
      </p:sp>
      <p:sp>
        <p:nvSpPr>
          <p:cNvPr id="5" name="Text Placeholder 4">
            <a:extLst>
              <a:ext uri="{FF2B5EF4-FFF2-40B4-BE49-F238E27FC236}">
                <a16:creationId xmlns:a16="http://schemas.microsoft.com/office/drawing/2014/main" id="{A8452404-4FF0-45FF-AE10-7B5A7CD7D0C3}"/>
              </a:ext>
            </a:extLst>
          </p:cNvPr>
          <p:cNvSpPr>
            <a:spLocks noGrp="1"/>
          </p:cNvSpPr>
          <p:nvPr>
            <p:ph type="body" idx="1"/>
          </p:nvPr>
        </p:nvSpPr>
        <p:spPr>
          <a:xfrm>
            <a:off x="911997" y="4471954"/>
            <a:ext cx="8288032" cy="1096316"/>
          </a:xfrm>
        </p:spPr>
        <p:txBody>
          <a:bodyPr vert="horz" lIns="91440" tIns="45720" rIns="91440" bIns="45720" rtlCol="0" anchor="t">
            <a:normAutofit/>
          </a:bodyPr>
          <a:lstStyle/>
          <a:p>
            <a:pPr algn="ctr">
              <a:lnSpc>
                <a:spcPct val="90000"/>
              </a:lnSpc>
            </a:pPr>
            <a:r>
              <a:rPr lang="en-US" b="1" dirty="0">
                <a:solidFill>
                  <a:schemeClr val="tx1"/>
                </a:solidFill>
              </a:rPr>
              <a:t>Director of Financial Aid </a:t>
            </a:r>
          </a:p>
        </p:txBody>
      </p:sp>
      <p:pic>
        <p:nvPicPr>
          <p:cNvPr id="1026" name="Picture 2" descr="Randolph–Macon College - Wikipedia">
            <a:extLst>
              <a:ext uri="{FF2B5EF4-FFF2-40B4-BE49-F238E27FC236}">
                <a16:creationId xmlns:a16="http://schemas.microsoft.com/office/drawing/2014/main" id="{59369884-5170-4268-BD47-CCFC6297048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81489" y="1066754"/>
            <a:ext cx="5349047" cy="2358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0646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86262"/>
            <a:ext cx="9067800" cy="2026021"/>
          </a:xfrm>
        </p:spPr>
        <p:txBody>
          <a:bodyPr>
            <a:normAutofit/>
          </a:bodyPr>
          <a:lstStyle/>
          <a:p>
            <a:r>
              <a:rPr lang="en-US" dirty="0"/>
              <a:t>Loans</a:t>
            </a:r>
          </a:p>
        </p:txBody>
      </p:sp>
      <p:sp>
        <p:nvSpPr>
          <p:cNvPr id="3" name="Content Placeholder 2"/>
          <p:cNvSpPr>
            <a:spLocks noGrp="1"/>
          </p:cNvSpPr>
          <p:nvPr>
            <p:ph idx="1"/>
          </p:nvPr>
        </p:nvSpPr>
        <p:spPr>
          <a:xfrm>
            <a:off x="762000" y="1562878"/>
            <a:ext cx="10668000" cy="3557138"/>
          </a:xfrm>
        </p:spPr>
        <p:txBody>
          <a:bodyPr>
            <a:normAutofit/>
          </a:bodyPr>
          <a:lstStyle/>
          <a:p>
            <a:pPr>
              <a:spcBef>
                <a:spcPct val="100000"/>
              </a:spcBef>
              <a:buFont typeface="Wingdings" panose="05000000000000000000" pitchFamily="2" charset="2"/>
              <a:buChar char="§"/>
            </a:pPr>
            <a:r>
              <a:rPr lang="en-US" sz="2300" dirty="0"/>
              <a:t>Loans – federal and private loans.  Some require financial need and are repaid with interest</a:t>
            </a:r>
          </a:p>
          <a:p>
            <a:pPr>
              <a:spcBef>
                <a:spcPct val="100000"/>
              </a:spcBef>
              <a:buFont typeface="Wingdings" panose="05000000000000000000" pitchFamily="2" charset="2"/>
              <a:buChar char="§"/>
            </a:pPr>
            <a:r>
              <a:rPr lang="en-US" sz="2300" dirty="0"/>
              <a:t>Federal Direct Subsidized and Unsubsidized Loans</a:t>
            </a:r>
          </a:p>
          <a:p>
            <a:pPr lvl="1">
              <a:spcBef>
                <a:spcPct val="100000"/>
              </a:spcBef>
              <a:buFont typeface="Wingdings" panose="05000000000000000000" pitchFamily="2" charset="2"/>
              <a:buChar char="§"/>
            </a:pPr>
            <a:r>
              <a:rPr lang="en-US" dirty="0"/>
              <a:t>Subsidized is need based and interest does not accrue while the student attends at least half time.  Current interest rate is 3.73%</a:t>
            </a:r>
          </a:p>
          <a:p>
            <a:pPr lvl="1">
              <a:spcBef>
                <a:spcPct val="100000"/>
              </a:spcBef>
              <a:buFont typeface="Wingdings" panose="05000000000000000000" pitchFamily="2" charset="2"/>
              <a:buChar char="§"/>
            </a:pPr>
            <a:r>
              <a:rPr lang="en-US" dirty="0"/>
              <a:t>Unsubsidized is not based on need and interest does accrue immediately.  Current interest rate is 3.73%</a:t>
            </a:r>
          </a:p>
          <a:p>
            <a:pPr>
              <a:buNone/>
            </a:pPr>
            <a:endParaRPr lang="en-US" dirty="0"/>
          </a:p>
        </p:txBody>
      </p:sp>
    </p:spTree>
  </p:cSld>
  <p:clrMapOvr>
    <a:masterClrMapping/>
  </p:clrMapOvr>
  <p:transition>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86262"/>
            <a:ext cx="9067800" cy="2026021"/>
          </a:xfrm>
        </p:spPr>
        <p:txBody>
          <a:bodyPr>
            <a:normAutofit/>
          </a:bodyPr>
          <a:lstStyle/>
          <a:p>
            <a:r>
              <a:rPr lang="en-US" dirty="0"/>
              <a:t>Loans</a:t>
            </a:r>
          </a:p>
        </p:txBody>
      </p:sp>
      <p:sp>
        <p:nvSpPr>
          <p:cNvPr id="3" name="Content Placeholder 2"/>
          <p:cNvSpPr>
            <a:spLocks noGrp="1"/>
          </p:cNvSpPr>
          <p:nvPr>
            <p:ph idx="1"/>
          </p:nvPr>
        </p:nvSpPr>
        <p:spPr>
          <a:xfrm>
            <a:off x="762000" y="1290735"/>
            <a:ext cx="8596604" cy="3633338"/>
          </a:xfrm>
        </p:spPr>
        <p:txBody>
          <a:bodyPr/>
          <a:lstStyle/>
          <a:p>
            <a:pPr>
              <a:spcBef>
                <a:spcPct val="100000"/>
              </a:spcBef>
            </a:pPr>
            <a:endParaRPr lang="en-US" sz="2300" dirty="0"/>
          </a:p>
          <a:p>
            <a:pPr>
              <a:spcBef>
                <a:spcPct val="100000"/>
              </a:spcBef>
              <a:buFont typeface="Wingdings" panose="05000000000000000000" pitchFamily="2" charset="2"/>
              <a:buChar char="§"/>
            </a:pPr>
            <a:r>
              <a:rPr lang="en-US" sz="2300" dirty="0"/>
              <a:t>Federal Direct PLUS Loan</a:t>
            </a:r>
          </a:p>
          <a:p>
            <a:pPr>
              <a:spcBef>
                <a:spcPct val="100000"/>
              </a:spcBef>
              <a:buFont typeface="Wingdings" panose="05000000000000000000" pitchFamily="2" charset="2"/>
              <a:buChar char="§"/>
            </a:pPr>
            <a:r>
              <a:rPr lang="en-US" sz="2400" dirty="0"/>
              <a:t>Federal loan program to help parents meet their EFC.  Maximum eligibility is cost of attendance minus aid.  Current interest rate is fixed at 6.28%</a:t>
            </a:r>
          </a:p>
          <a:p>
            <a:pPr>
              <a:buNone/>
            </a:pPr>
            <a:endParaRPr lang="en-US" dirty="0"/>
          </a:p>
        </p:txBody>
      </p:sp>
    </p:spTree>
  </p:cSld>
  <p:clrMapOvr>
    <a:masterClrMapping/>
  </p:clrMapOvr>
  <p:transition>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9309"/>
            <a:ext cx="9067800" cy="2178421"/>
          </a:xfrm>
        </p:spPr>
        <p:txBody>
          <a:bodyPr>
            <a:normAutofit/>
          </a:bodyPr>
          <a:lstStyle/>
          <a:p>
            <a:r>
              <a:rPr lang="en-US" dirty="0"/>
              <a:t>Loans</a:t>
            </a:r>
          </a:p>
        </p:txBody>
      </p:sp>
      <p:sp>
        <p:nvSpPr>
          <p:cNvPr id="3" name="Content Placeholder 2"/>
          <p:cNvSpPr>
            <a:spLocks noGrp="1"/>
          </p:cNvSpPr>
          <p:nvPr>
            <p:ph idx="1"/>
          </p:nvPr>
        </p:nvSpPr>
        <p:spPr>
          <a:xfrm>
            <a:off x="457200" y="1272072"/>
            <a:ext cx="10591800" cy="3633339"/>
          </a:xfrm>
        </p:spPr>
        <p:txBody>
          <a:bodyPr>
            <a:normAutofit/>
          </a:bodyPr>
          <a:lstStyle/>
          <a:p>
            <a:pPr>
              <a:spcBef>
                <a:spcPct val="100000"/>
              </a:spcBef>
              <a:buFont typeface="Wingdings" panose="05000000000000000000" pitchFamily="2" charset="2"/>
              <a:buChar char="§"/>
            </a:pPr>
            <a:r>
              <a:rPr lang="en-US" sz="2300" dirty="0"/>
              <a:t>Private, Alternative Loans</a:t>
            </a:r>
          </a:p>
          <a:p>
            <a:pPr lvl="1">
              <a:spcBef>
                <a:spcPct val="100000"/>
              </a:spcBef>
              <a:buFont typeface="Wingdings" panose="05000000000000000000" pitchFamily="2" charset="2"/>
              <a:buChar char="§"/>
            </a:pPr>
            <a:r>
              <a:rPr lang="en-US" sz="2200" dirty="0"/>
              <a:t>Loan programs that allow students to meet their educational costs</a:t>
            </a:r>
          </a:p>
          <a:p>
            <a:pPr lvl="1">
              <a:spcBef>
                <a:spcPct val="100000"/>
              </a:spcBef>
              <a:buFont typeface="Wingdings" panose="05000000000000000000" pitchFamily="2" charset="2"/>
              <a:buChar char="§"/>
            </a:pPr>
            <a:r>
              <a:rPr lang="en-US" sz="2200" dirty="0"/>
              <a:t>Require a cosigner and the student must be 18</a:t>
            </a:r>
          </a:p>
          <a:p>
            <a:pPr lvl="1">
              <a:spcBef>
                <a:spcPct val="100000"/>
              </a:spcBef>
              <a:buFont typeface="Wingdings" panose="05000000000000000000" pitchFamily="2" charset="2"/>
              <a:buChar char="§"/>
            </a:pPr>
            <a:r>
              <a:rPr lang="en-US" sz="2200" dirty="0"/>
              <a:t>Interest rates are variable and usually with an index</a:t>
            </a:r>
          </a:p>
          <a:p>
            <a:pPr lvl="1">
              <a:spcBef>
                <a:spcPct val="100000"/>
              </a:spcBef>
              <a:buFont typeface="Wingdings" panose="05000000000000000000" pitchFamily="2" charset="2"/>
              <a:buChar char="§"/>
            </a:pPr>
            <a:r>
              <a:rPr lang="en-US" sz="2200" dirty="0"/>
              <a:t>Maximum eligibility is cost of attendance minus aid</a:t>
            </a:r>
          </a:p>
          <a:p>
            <a:pPr>
              <a:buNone/>
            </a:pPr>
            <a:endParaRPr lang="en-US" dirty="0"/>
          </a:p>
        </p:txBody>
      </p:sp>
    </p:spTree>
  </p:cSld>
  <p:clrMapOvr>
    <a:masterClrMapping/>
  </p:clrMapOvr>
  <p:transition>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98517"/>
            <a:ext cx="9220200" cy="1949821"/>
          </a:xfrm>
        </p:spPr>
        <p:txBody>
          <a:bodyPr>
            <a:normAutofit/>
          </a:bodyPr>
          <a:lstStyle/>
          <a:p>
            <a:r>
              <a:rPr lang="en-US" dirty="0"/>
              <a:t>Employment</a:t>
            </a:r>
          </a:p>
        </p:txBody>
      </p:sp>
      <p:sp>
        <p:nvSpPr>
          <p:cNvPr id="3" name="Content Placeholder 2"/>
          <p:cNvSpPr>
            <a:spLocks noGrp="1"/>
          </p:cNvSpPr>
          <p:nvPr>
            <p:ph idx="1"/>
          </p:nvPr>
        </p:nvSpPr>
        <p:spPr>
          <a:xfrm>
            <a:off x="685800" y="1113453"/>
            <a:ext cx="10515600" cy="3633338"/>
          </a:xfrm>
        </p:spPr>
        <p:txBody>
          <a:bodyPr>
            <a:normAutofit/>
          </a:bodyPr>
          <a:lstStyle/>
          <a:p>
            <a:pPr>
              <a:spcBef>
                <a:spcPct val="100000"/>
              </a:spcBef>
            </a:pPr>
            <a:endParaRPr lang="en-US" dirty="0"/>
          </a:p>
          <a:p>
            <a:pPr>
              <a:spcBef>
                <a:spcPct val="100000"/>
              </a:spcBef>
              <a:buFont typeface="Wingdings" panose="05000000000000000000" pitchFamily="2" charset="2"/>
              <a:buChar char="§"/>
            </a:pPr>
            <a:r>
              <a:rPr lang="en-US" dirty="0"/>
              <a:t>Employment Opportunities</a:t>
            </a:r>
          </a:p>
          <a:p>
            <a:pPr>
              <a:spcBef>
                <a:spcPct val="100000"/>
              </a:spcBef>
              <a:buFont typeface="Wingdings" panose="05000000000000000000" pitchFamily="2" charset="2"/>
              <a:buChar char="§"/>
            </a:pPr>
            <a:r>
              <a:rPr lang="en-US" dirty="0"/>
              <a:t>Federal Work Study based on financial need</a:t>
            </a:r>
          </a:p>
          <a:p>
            <a:pPr>
              <a:spcBef>
                <a:spcPct val="100000"/>
              </a:spcBef>
              <a:buFont typeface="Wingdings" panose="05000000000000000000" pitchFamily="2" charset="2"/>
              <a:buChar char="§"/>
            </a:pPr>
            <a:r>
              <a:rPr lang="en-US" dirty="0"/>
              <a:t>Schools may have their own work program</a:t>
            </a:r>
          </a:p>
          <a:p>
            <a:pPr>
              <a:spcBef>
                <a:spcPct val="100000"/>
              </a:spcBef>
              <a:buFont typeface="Wingdings" panose="05000000000000000000" pitchFamily="2" charset="2"/>
              <a:buChar char="§"/>
            </a:pPr>
            <a:r>
              <a:rPr lang="en-US" dirty="0"/>
              <a:t>Students normally work 8-10 hours a week and are paid directly for any hours worked</a:t>
            </a:r>
          </a:p>
          <a:p>
            <a:pPr>
              <a:buNone/>
            </a:pPr>
            <a:endParaRPr lang="en-US" dirty="0"/>
          </a:p>
          <a:p>
            <a:pPr>
              <a:buNone/>
            </a:pPr>
            <a:endParaRPr lang="en-US" dirty="0"/>
          </a:p>
        </p:txBody>
      </p:sp>
    </p:spTree>
  </p:cSld>
  <p:clrMapOvr>
    <a:masterClrMapping/>
  </p:clrMapOvr>
  <p:transition>
    <p:wipe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465" y="645105"/>
            <a:ext cx="4918711" cy="1320855"/>
          </a:xfrm>
        </p:spPr>
        <p:txBody>
          <a:bodyPr>
            <a:normAutofit/>
          </a:bodyPr>
          <a:lstStyle/>
          <a:p>
            <a:r>
              <a:rPr lang="en-US" sz="4400" dirty="0"/>
              <a:t>Award Notification</a:t>
            </a:r>
          </a:p>
        </p:txBody>
      </p:sp>
      <p:sp>
        <p:nvSpPr>
          <p:cNvPr id="3" name="Content Placeholder 2"/>
          <p:cNvSpPr>
            <a:spLocks noGrp="1"/>
          </p:cNvSpPr>
          <p:nvPr>
            <p:ph idx="1"/>
          </p:nvPr>
        </p:nvSpPr>
        <p:spPr>
          <a:xfrm>
            <a:off x="690465" y="1305532"/>
            <a:ext cx="4363595" cy="3593591"/>
          </a:xfrm>
        </p:spPr>
        <p:txBody>
          <a:bodyPr>
            <a:normAutofit/>
          </a:bodyPr>
          <a:lstStyle/>
          <a:p>
            <a:endParaRPr lang="en-US" dirty="0"/>
          </a:p>
          <a:p>
            <a:pPr>
              <a:buFont typeface="Wingdings" panose="05000000000000000000" pitchFamily="2" charset="2"/>
              <a:buChar char="§"/>
            </a:pPr>
            <a:r>
              <a:rPr lang="en-US" dirty="0"/>
              <a:t>Financial aid packages are released once all forms have been submitted and the student has been accepted for admission</a:t>
            </a:r>
          </a:p>
          <a:p>
            <a:pPr lvl="1">
              <a:buFont typeface="Wingdings" panose="05000000000000000000" pitchFamily="2" charset="2"/>
              <a:buChar char="§"/>
            </a:pPr>
            <a:endParaRPr lang="en-US" dirty="0"/>
          </a:p>
          <a:p>
            <a:pPr lvl="1">
              <a:buFont typeface="Wingdings" panose="05000000000000000000" pitchFamily="2" charset="2"/>
              <a:buChar char="§"/>
            </a:pPr>
            <a:r>
              <a:rPr lang="en-US" dirty="0"/>
              <a:t>Single release date</a:t>
            </a:r>
          </a:p>
          <a:p>
            <a:pPr lvl="1">
              <a:buFont typeface="Wingdings" panose="05000000000000000000" pitchFamily="2" charset="2"/>
              <a:buChar char="§"/>
            </a:pPr>
            <a:r>
              <a:rPr lang="en-US" dirty="0"/>
              <a:t>Rolling release</a:t>
            </a:r>
          </a:p>
          <a:p>
            <a:pPr>
              <a:buNone/>
            </a:pPr>
            <a:endParaRPr lang="en-US" dirty="0"/>
          </a:p>
        </p:txBody>
      </p:sp>
      <p:pic>
        <p:nvPicPr>
          <p:cNvPr id="4" name="Picture 3" descr="A large brick tower with a clock on the side of a building&#10;&#10;Description automatically generated">
            <a:extLst>
              <a:ext uri="{FF2B5EF4-FFF2-40B4-BE49-F238E27FC236}">
                <a16:creationId xmlns:a16="http://schemas.microsoft.com/office/drawing/2014/main" id="{2285C9EE-B628-4C22-B818-EC1589D7E46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067" r="2" b="2"/>
          <a:stretch/>
        </p:blipFill>
        <p:spPr>
          <a:xfrm>
            <a:off x="5609176" y="551800"/>
            <a:ext cx="5176744" cy="5594047"/>
          </a:xfrm>
          <a:prstGeom prst="rect">
            <a:avLst/>
          </a:prstGeom>
        </p:spPr>
      </p:pic>
    </p:spTree>
  </p:cSld>
  <p:clrMapOvr>
    <a:masterClrMapping/>
  </p:clrMapOvr>
  <p:transition>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06427"/>
            <a:ext cx="8229600" cy="2102221"/>
          </a:xfrm>
        </p:spPr>
        <p:txBody>
          <a:bodyPr>
            <a:normAutofit/>
          </a:bodyPr>
          <a:lstStyle/>
          <a:p>
            <a:r>
              <a:rPr lang="en-US" dirty="0"/>
              <a:t>Special Circumstances</a:t>
            </a:r>
          </a:p>
        </p:txBody>
      </p:sp>
      <p:sp>
        <p:nvSpPr>
          <p:cNvPr id="3" name="Content Placeholder 2"/>
          <p:cNvSpPr>
            <a:spLocks noGrp="1"/>
          </p:cNvSpPr>
          <p:nvPr>
            <p:ph idx="1"/>
          </p:nvPr>
        </p:nvSpPr>
        <p:spPr>
          <a:xfrm>
            <a:off x="914400" y="1894583"/>
            <a:ext cx="10515600" cy="3709539"/>
          </a:xfrm>
        </p:spPr>
        <p:txBody>
          <a:bodyPr>
            <a:normAutofit/>
          </a:bodyPr>
          <a:lstStyle/>
          <a:p>
            <a:pPr>
              <a:spcBef>
                <a:spcPts val="3000"/>
              </a:spcBef>
              <a:buFont typeface="Wingdings" panose="05000000000000000000" pitchFamily="2" charset="2"/>
              <a:buChar char="§"/>
            </a:pPr>
            <a:r>
              <a:rPr lang="en-US" dirty="0"/>
              <a:t>Cannot be documented on the FAFSA, but the CSS Profile allows for documentation</a:t>
            </a:r>
          </a:p>
          <a:p>
            <a:pPr>
              <a:spcBef>
                <a:spcPts val="3000"/>
              </a:spcBef>
              <a:buFont typeface="Wingdings" panose="05000000000000000000" pitchFamily="2" charset="2"/>
              <a:buChar char="§"/>
            </a:pPr>
            <a:r>
              <a:rPr lang="en-US" dirty="0"/>
              <a:t>Send written explanation and documentation to each financial aid office</a:t>
            </a:r>
          </a:p>
          <a:p>
            <a:pPr>
              <a:spcBef>
                <a:spcPts val="3000"/>
              </a:spcBef>
              <a:buFont typeface="Wingdings" panose="05000000000000000000" pitchFamily="2" charset="2"/>
              <a:buChar char="§"/>
            </a:pPr>
            <a:r>
              <a:rPr lang="en-US" dirty="0"/>
              <a:t>College will review and request additional information if necessary</a:t>
            </a:r>
          </a:p>
          <a:p>
            <a:pPr>
              <a:spcBef>
                <a:spcPts val="3000"/>
              </a:spcBef>
              <a:buFont typeface="Wingdings" panose="05000000000000000000" pitchFamily="2" charset="2"/>
              <a:buChar char="§"/>
            </a:pPr>
            <a:r>
              <a:rPr lang="en-US" dirty="0"/>
              <a:t>Decisions are final and cannot be appealed to U.S. Department of Education</a:t>
            </a:r>
          </a:p>
          <a:p>
            <a:pPr marL="0" indent="0">
              <a:spcBef>
                <a:spcPts val="3000"/>
              </a:spcBef>
              <a:buNone/>
            </a:pPr>
            <a:endParaRPr lang="en-US" dirty="0"/>
          </a:p>
          <a:p>
            <a:pPr>
              <a:spcBef>
                <a:spcPts val="3000"/>
              </a:spcBef>
            </a:pPr>
            <a:endParaRPr lang="en-US" dirty="0"/>
          </a:p>
          <a:p>
            <a:pPr>
              <a:buNone/>
            </a:pPr>
            <a:endParaRPr lang="en-US" dirty="0"/>
          </a:p>
        </p:txBody>
      </p:sp>
    </p:spTree>
  </p:cSld>
  <p:clrMapOvr>
    <a:masterClrMapping/>
  </p:clrMapOvr>
  <p:transition>
    <p:wipe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250579"/>
            <a:ext cx="8229600" cy="2178421"/>
          </a:xfrm>
        </p:spPr>
        <p:txBody>
          <a:bodyPr>
            <a:normAutofit/>
          </a:bodyPr>
          <a:lstStyle/>
          <a:p>
            <a:r>
              <a:rPr lang="en-US" dirty="0"/>
              <a:t>Special Circumstances</a:t>
            </a:r>
          </a:p>
        </p:txBody>
      </p:sp>
      <p:sp>
        <p:nvSpPr>
          <p:cNvPr id="3" name="Content Placeholder 2"/>
          <p:cNvSpPr>
            <a:spLocks noGrp="1"/>
          </p:cNvSpPr>
          <p:nvPr>
            <p:ph idx="1"/>
          </p:nvPr>
        </p:nvSpPr>
        <p:spPr>
          <a:xfrm>
            <a:off x="836645" y="2046513"/>
            <a:ext cx="10668000" cy="3633339"/>
          </a:xfrm>
        </p:spPr>
        <p:txBody>
          <a:bodyPr>
            <a:normAutofit/>
          </a:bodyPr>
          <a:lstStyle/>
          <a:p>
            <a:pPr marL="0" indent="0">
              <a:buNone/>
            </a:pPr>
            <a:r>
              <a:rPr lang="en-US" dirty="0"/>
              <a:t>Circumstances we are able to consider:</a:t>
            </a:r>
          </a:p>
          <a:p>
            <a:pPr>
              <a:spcBef>
                <a:spcPts val="1800"/>
              </a:spcBef>
              <a:buFont typeface="Wingdings" panose="05000000000000000000" pitchFamily="2" charset="2"/>
              <a:buChar char="§"/>
            </a:pPr>
            <a:r>
              <a:rPr lang="en-US" dirty="0"/>
              <a:t>Change in employment status</a:t>
            </a:r>
          </a:p>
          <a:p>
            <a:pPr>
              <a:spcBef>
                <a:spcPts val="1800"/>
              </a:spcBef>
              <a:buFont typeface="Wingdings" panose="05000000000000000000" pitchFamily="2" charset="2"/>
              <a:buChar char="§"/>
            </a:pPr>
            <a:r>
              <a:rPr lang="en-US" dirty="0"/>
              <a:t>Medical expenses not covered by insurance if greater than 11% of income</a:t>
            </a:r>
          </a:p>
          <a:p>
            <a:pPr>
              <a:spcBef>
                <a:spcPts val="1800"/>
              </a:spcBef>
              <a:buFont typeface="Wingdings" panose="05000000000000000000" pitchFamily="2" charset="2"/>
              <a:buChar char="§"/>
            </a:pPr>
            <a:r>
              <a:rPr lang="en-US" dirty="0"/>
              <a:t>Change in parent marital status may apply pending document verification</a:t>
            </a:r>
          </a:p>
          <a:p>
            <a:pPr>
              <a:spcBef>
                <a:spcPts val="1800"/>
              </a:spcBef>
              <a:buFont typeface="Wingdings" panose="05000000000000000000" pitchFamily="2" charset="2"/>
              <a:buChar char="§"/>
            </a:pPr>
            <a:r>
              <a:rPr lang="en-US" dirty="0"/>
              <a:t>Unusual dependent care expenses</a:t>
            </a:r>
          </a:p>
          <a:p>
            <a:endParaRPr lang="en-US" dirty="0"/>
          </a:p>
          <a:p>
            <a:pPr lvl="1"/>
            <a:endParaRPr lang="en-US" dirty="0"/>
          </a:p>
          <a:p>
            <a:endParaRPr lang="en-US" dirty="0"/>
          </a:p>
          <a:p>
            <a:endParaRPr lang="en-US" dirty="0"/>
          </a:p>
          <a:p>
            <a:endParaRPr lang="en-US" dirty="0"/>
          </a:p>
        </p:txBody>
      </p:sp>
    </p:spTree>
    <p:extLst>
      <p:ext uri="{BB962C8B-B14F-4D97-AF65-F5344CB8AC3E}">
        <p14:creationId xmlns:p14="http://schemas.microsoft.com/office/powerpoint/2010/main" val="8109407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895" y="645105"/>
            <a:ext cx="5245282" cy="1320855"/>
          </a:xfrm>
        </p:spPr>
        <p:txBody>
          <a:bodyPr>
            <a:normAutofit fontScale="90000"/>
          </a:bodyPr>
          <a:lstStyle/>
          <a:p>
            <a:r>
              <a:rPr lang="en-US" sz="4400" dirty="0"/>
              <a:t>Special Circumstances</a:t>
            </a:r>
          </a:p>
        </p:txBody>
      </p:sp>
      <p:sp>
        <p:nvSpPr>
          <p:cNvPr id="3" name="Content Placeholder 2"/>
          <p:cNvSpPr>
            <a:spLocks noGrp="1"/>
          </p:cNvSpPr>
          <p:nvPr>
            <p:ph idx="1"/>
          </p:nvPr>
        </p:nvSpPr>
        <p:spPr>
          <a:xfrm>
            <a:off x="804738" y="1645333"/>
            <a:ext cx="4363595" cy="3593591"/>
          </a:xfrm>
        </p:spPr>
        <p:txBody>
          <a:bodyPr>
            <a:normAutofit/>
          </a:bodyPr>
          <a:lstStyle/>
          <a:p>
            <a:pPr>
              <a:buNone/>
            </a:pPr>
            <a:r>
              <a:rPr lang="en-US" dirty="0">
                <a:solidFill>
                  <a:schemeClr val="tx1"/>
                </a:solidFill>
              </a:rPr>
              <a:t>Circumstances we are unable to consider:</a:t>
            </a:r>
          </a:p>
          <a:p>
            <a:pPr>
              <a:buNone/>
            </a:pPr>
            <a:endParaRPr lang="en-US" dirty="0">
              <a:solidFill>
                <a:schemeClr val="tx1"/>
              </a:solidFill>
            </a:endParaRPr>
          </a:p>
          <a:p>
            <a:pPr>
              <a:buFont typeface="Wingdings" panose="05000000000000000000" pitchFamily="2" charset="2"/>
              <a:buChar char="§"/>
            </a:pPr>
            <a:r>
              <a:rPr lang="en-US" dirty="0">
                <a:solidFill>
                  <a:schemeClr val="tx1"/>
                </a:solidFill>
              </a:rPr>
              <a:t>Consumer debt</a:t>
            </a:r>
          </a:p>
          <a:p>
            <a:pPr>
              <a:buFont typeface="Wingdings" panose="05000000000000000000" pitchFamily="2" charset="2"/>
              <a:buChar char="§"/>
            </a:pPr>
            <a:r>
              <a:rPr lang="en-US" dirty="0">
                <a:solidFill>
                  <a:schemeClr val="tx1"/>
                </a:solidFill>
              </a:rPr>
              <a:t>Inability to liquidate assets</a:t>
            </a:r>
          </a:p>
          <a:p>
            <a:pPr>
              <a:buFont typeface="Wingdings" panose="05000000000000000000" pitchFamily="2" charset="2"/>
              <a:buChar char="§"/>
            </a:pPr>
            <a:r>
              <a:rPr lang="en-US" dirty="0">
                <a:solidFill>
                  <a:schemeClr val="tx1"/>
                </a:solidFill>
              </a:rPr>
              <a:t>Cash flow problems</a:t>
            </a:r>
          </a:p>
          <a:p>
            <a:pPr>
              <a:buNone/>
            </a:pPr>
            <a:endParaRPr lang="en-US" dirty="0">
              <a:solidFill>
                <a:schemeClr val="tx1"/>
              </a:solidFill>
            </a:endParaRPr>
          </a:p>
        </p:txBody>
      </p:sp>
      <p:pic>
        <p:nvPicPr>
          <p:cNvPr id="4" name="Picture 3" descr="A view of a city&#10;&#10;Description automatically generated">
            <a:extLst>
              <a:ext uri="{FF2B5EF4-FFF2-40B4-BE49-F238E27FC236}">
                <a16:creationId xmlns:a16="http://schemas.microsoft.com/office/drawing/2014/main" id="{27F2492C-EDB8-4A72-8D25-D85C5D128FD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056" r="23708" b="-1"/>
          <a:stretch/>
        </p:blipFill>
        <p:spPr>
          <a:xfrm>
            <a:off x="6098193" y="665998"/>
            <a:ext cx="5176744" cy="5552263"/>
          </a:xfrm>
          <a:prstGeom prst="rect">
            <a:avLst/>
          </a:prstGeom>
        </p:spPr>
      </p:pic>
    </p:spTree>
  </p:cSld>
  <p:clrMapOvr>
    <a:masterClrMapping/>
  </p:clrMapOvr>
  <p:transition>
    <p:wipe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278" y="1326779"/>
            <a:ext cx="8229600" cy="2102221"/>
          </a:xfrm>
        </p:spPr>
        <p:txBody>
          <a:bodyPr>
            <a:normAutofit/>
          </a:bodyPr>
          <a:lstStyle/>
          <a:p>
            <a:r>
              <a:rPr lang="en-US" dirty="0"/>
              <a:t>Appeal of Aid Package</a:t>
            </a:r>
          </a:p>
        </p:txBody>
      </p:sp>
      <p:sp>
        <p:nvSpPr>
          <p:cNvPr id="3" name="Content Placeholder 2"/>
          <p:cNvSpPr>
            <a:spLocks noGrp="1"/>
          </p:cNvSpPr>
          <p:nvPr>
            <p:ph idx="1"/>
          </p:nvPr>
        </p:nvSpPr>
        <p:spPr>
          <a:xfrm>
            <a:off x="762000" y="1849813"/>
            <a:ext cx="10668000" cy="3633338"/>
          </a:xfrm>
        </p:spPr>
        <p:txBody>
          <a:bodyPr>
            <a:normAutofit/>
          </a:bodyPr>
          <a:lstStyle/>
          <a:p>
            <a:pPr>
              <a:buFont typeface="Wingdings" panose="05000000000000000000" pitchFamily="2" charset="2"/>
              <a:buChar char="§"/>
            </a:pPr>
            <a:endParaRPr lang="en-US" dirty="0"/>
          </a:p>
          <a:p>
            <a:pPr>
              <a:buFont typeface="Wingdings" panose="05000000000000000000" pitchFamily="2" charset="2"/>
              <a:buChar char="§"/>
            </a:pPr>
            <a:r>
              <a:rPr lang="en-US" dirty="0"/>
              <a:t>Aid package is an </a:t>
            </a:r>
            <a:r>
              <a:rPr lang="en-US" i="1" dirty="0"/>
              <a:t>offer</a:t>
            </a:r>
            <a:endParaRPr lang="en-US" dirty="0"/>
          </a:p>
          <a:p>
            <a:pPr>
              <a:buFont typeface="Wingdings" panose="05000000000000000000" pitchFamily="2" charset="2"/>
              <a:buChar char="§"/>
            </a:pPr>
            <a:endParaRPr lang="en-US" dirty="0"/>
          </a:p>
          <a:p>
            <a:pPr>
              <a:buFont typeface="Wingdings" panose="05000000000000000000" pitchFamily="2" charset="2"/>
              <a:buChar char="§"/>
            </a:pPr>
            <a:r>
              <a:rPr lang="en-US" dirty="0"/>
              <a:t>Aid packages are not negotiable, nor do colleges compete with other aid offers</a:t>
            </a:r>
          </a:p>
          <a:p>
            <a:pPr>
              <a:buFont typeface="Wingdings" panose="05000000000000000000" pitchFamily="2" charset="2"/>
              <a:buChar char="§"/>
            </a:pPr>
            <a:endParaRPr lang="en-US" dirty="0"/>
          </a:p>
          <a:p>
            <a:pPr>
              <a:buFont typeface="Wingdings" panose="05000000000000000000" pitchFamily="2" charset="2"/>
              <a:buChar char="§"/>
            </a:pPr>
            <a:r>
              <a:rPr lang="en-US" dirty="0"/>
              <a:t>Most colleges do have an appeal process</a:t>
            </a:r>
          </a:p>
          <a:p>
            <a:pPr>
              <a:buFont typeface="Wingdings" panose="05000000000000000000" pitchFamily="2" charset="2"/>
              <a:buChar char="§"/>
            </a:pPr>
            <a:endParaRPr lang="en-US" dirty="0"/>
          </a:p>
          <a:p>
            <a:pPr>
              <a:buFont typeface="Wingdings" panose="05000000000000000000" pitchFamily="2" charset="2"/>
              <a:buChar char="§"/>
            </a:pPr>
            <a:r>
              <a:rPr lang="en-US" dirty="0"/>
              <a:t>Nothing to lose, but be prepared, the answer may be no</a:t>
            </a:r>
          </a:p>
        </p:txBody>
      </p:sp>
    </p:spTree>
    <p:extLst>
      <p:ext uri="{BB962C8B-B14F-4D97-AF65-F5344CB8AC3E}">
        <p14:creationId xmlns:p14="http://schemas.microsoft.com/office/powerpoint/2010/main" val="37288409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7" y="645105"/>
            <a:ext cx="4844323" cy="1320855"/>
          </a:xfrm>
        </p:spPr>
        <p:txBody>
          <a:bodyPr>
            <a:normAutofit fontScale="90000"/>
          </a:bodyPr>
          <a:lstStyle/>
          <a:p>
            <a:r>
              <a:rPr lang="en-US" sz="4400" dirty="0"/>
              <a:t>Net Price Calculator</a:t>
            </a:r>
          </a:p>
        </p:txBody>
      </p:sp>
      <p:sp>
        <p:nvSpPr>
          <p:cNvPr id="3" name="Content Placeholder 2"/>
          <p:cNvSpPr>
            <a:spLocks noGrp="1"/>
          </p:cNvSpPr>
          <p:nvPr>
            <p:ph idx="1"/>
          </p:nvPr>
        </p:nvSpPr>
        <p:spPr>
          <a:xfrm>
            <a:off x="1492040" y="1436915"/>
            <a:ext cx="4363595" cy="3593591"/>
          </a:xfrm>
        </p:spPr>
        <p:txBody>
          <a:bodyPr>
            <a:normAutofit/>
          </a:bodyPr>
          <a:lstStyle/>
          <a:p>
            <a:endParaRPr lang="en-US" dirty="0">
              <a:solidFill>
                <a:schemeClr val="tx1"/>
              </a:solidFill>
            </a:endParaRPr>
          </a:p>
          <a:p>
            <a:pPr>
              <a:buFont typeface="Wingdings" panose="05000000000000000000" pitchFamily="2" charset="2"/>
              <a:buChar char="§"/>
            </a:pPr>
            <a:r>
              <a:rPr lang="en-US" dirty="0">
                <a:solidFill>
                  <a:schemeClr val="tx1"/>
                </a:solidFill>
              </a:rPr>
              <a:t>Mandated by the Department of Education</a:t>
            </a:r>
          </a:p>
          <a:p>
            <a:pPr>
              <a:buFont typeface="Wingdings" panose="05000000000000000000" pitchFamily="2" charset="2"/>
              <a:buChar char="§"/>
            </a:pPr>
            <a:endParaRPr lang="en-US" dirty="0">
              <a:solidFill>
                <a:schemeClr val="tx1"/>
              </a:solidFill>
            </a:endParaRPr>
          </a:p>
          <a:p>
            <a:pPr>
              <a:buFont typeface="Wingdings" panose="05000000000000000000" pitchFamily="2" charset="2"/>
              <a:buChar char="§"/>
            </a:pPr>
            <a:r>
              <a:rPr lang="en-US" dirty="0">
                <a:solidFill>
                  <a:schemeClr val="tx1"/>
                </a:solidFill>
              </a:rPr>
              <a:t>All schools must have on their website</a:t>
            </a:r>
          </a:p>
          <a:p>
            <a:pPr>
              <a:buFont typeface="Wingdings" panose="05000000000000000000" pitchFamily="2" charset="2"/>
              <a:buChar char="§"/>
            </a:pPr>
            <a:endParaRPr lang="en-US" b="1" i="1" dirty="0">
              <a:solidFill>
                <a:schemeClr val="tx1"/>
              </a:solidFill>
            </a:endParaRPr>
          </a:p>
          <a:p>
            <a:pPr>
              <a:buFont typeface="Wingdings" panose="05000000000000000000" pitchFamily="2" charset="2"/>
              <a:buChar char="§"/>
            </a:pPr>
            <a:r>
              <a:rPr lang="en-US" b="1" i="1" dirty="0">
                <a:solidFill>
                  <a:schemeClr val="tx1"/>
                </a:solidFill>
              </a:rPr>
              <a:t>Estimated</a:t>
            </a:r>
            <a:r>
              <a:rPr lang="en-US" dirty="0">
                <a:solidFill>
                  <a:schemeClr val="tx1"/>
                </a:solidFill>
              </a:rPr>
              <a:t> information only and does not guarantee admission</a:t>
            </a:r>
          </a:p>
          <a:p>
            <a:pPr>
              <a:buFont typeface="Wingdings" panose="05000000000000000000" pitchFamily="2" charset="2"/>
              <a:buChar char="§"/>
            </a:pPr>
            <a:endParaRPr lang="en-US" dirty="0">
              <a:solidFill>
                <a:schemeClr val="tx1"/>
              </a:solidFill>
            </a:endParaRPr>
          </a:p>
        </p:txBody>
      </p:sp>
      <p:pic>
        <p:nvPicPr>
          <p:cNvPr id="4" name="Picture 3">
            <a:extLst>
              <a:ext uri="{FF2B5EF4-FFF2-40B4-BE49-F238E27FC236}">
                <a16:creationId xmlns:a16="http://schemas.microsoft.com/office/drawing/2014/main" id="{946DBF42-8859-41DB-85E3-96E37AFD969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279" r="2984"/>
          <a:stretch/>
        </p:blipFill>
        <p:spPr>
          <a:xfrm>
            <a:off x="7029832" y="645106"/>
            <a:ext cx="3313465" cy="559404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37725"/>
            <a:ext cx="8229600" cy="1600201"/>
          </a:xfrm>
        </p:spPr>
        <p:txBody>
          <a:bodyPr>
            <a:normAutofit/>
          </a:bodyPr>
          <a:lstStyle/>
          <a:p>
            <a:r>
              <a:rPr lang="en-US" dirty="0"/>
              <a:t>Topics</a:t>
            </a:r>
          </a:p>
        </p:txBody>
      </p:sp>
      <p:sp>
        <p:nvSpPr>
          <p:cNvPr id="3" name="Content Placeholder 2"/>
          <p:cNvSpPr>
            <a:spLocks noGrp="1"/>
          </p:cNvSpPr>
          <p:nvPr>
            <p:ph idx="1"/>
          </p:nvPr>
        </p:nvSpPr>
        <p:spPr>
          <a:xfrm>
            <a:off x="914400" y="1612331"/>
            <a:ext cx="10591800" cy="3633338"/>
          </a:xfrm>
        </p:spPr>
        <p:txBody>
          <a:bodyPr>
            <a:normAutofit/>
          </a:bodyPr>
          <a:lstStyle/>
          <a:p>
            <a:pPr>
              <a:buFont typeface="Wingdings" panose="05000000000000000000" pitchFamily="2" charset="2"/>
              <a:buChar char="§"/>
            </a:pPr>
            <a:r>
              <a:rPr lang="en-US" dirty="0"/>
              <a:t>Forms and Deadlines</a:t>
            </a:r>
          </a:p>
          <a:p>
            <a:pPr>
              <a:buFont typeface="Wingdings" panose="05000000000000000000" pitchFamily="2" charset="2"/>
              <a:buChar char="§"/>
            </a:pPr>
            <a:r>
              <a:rPr lang="en-US" dirty="0"/>
              <a:t>Expected Family Contribution (EFC)</a:t>
            </a:r>
          </a:p>
          <a:p>
            <a:pPr>
              <a:buFont typeface="Wingdings" panose="05000000000000000000" pitchFamily="2" charset="2"/>
              <a:buChar char="§"/>
            </a:pPr>
            <a:r>
              <a:rPr lang="en-US" dirty="0"/>
              <a:t>Financial Need</a:t>
            </a:r>
          </a:p>
          <a:p>
            <a:pPr>
              <a:buFont typeface="Wingdings" panose="05000000000000000000" pitchFamily="2" charset="2"/>
              <a:buChar char="§"/>
            </a:pPr>
            <a:r>
              <a:rPr lang="en-US" dirty="0"/>
              <a:t>Aid Types</a:t>
            </a:r>
          </a:p>
          <a:p>
            <a:pPr>
              <a:buFont typeface="Wingdings" panose="05000000000000000000" pitchFamily="2" charset="2"/>
              <a:buChar char="§"/>
            </a:pPr>
            <a:r>
              <a:rPr lang="en-US" dirty="0"/>
              <a:t>Award Notification</a:t>
            </a:r>
          </a:p>
          <a:p>
            <a:pPr>
              <a:buFont typeface="Wingdings" panose="05000000000000000000" pitchFamily="2" charset="2"/>
              <a:buChar char="§"/>
            </a:pPr>
            <a:r>
              <a:rPr lang="en-US" dirty="0"/>
              <a:t>Special Circumstances</a:t>
            </a:r>
          </a:p>
          <a:p>
            <a:pPr>
              <a:buFont typeface="Wingdings" panose="05000000000000000000" pitchFamily="2" charset="2"/>
              <a:buChar char="§"/>
            </a:pPr>
            <a:r>
              <a:rPr lang="en-US" dirty="0"/>
              <a:t>Net Price Calculator</a:t>
            </a:r>
          </a:p>
          <a:p>
            <a:pPr>
              <a:buFont typeface="Wingdings" panose="05000000000000000000" pitchFamily="2" charset="2"/>
              <a:buChar char="§"/>
            </a:pPr>
            <a:r>
              <a:rPr lang="en-US" dirty="0"/>
              <a:t>Outside Resources</a:t>
            </a:r>
          </a:p>
          <a:p>
            <a:pPr>
              <a:buFont typeface="Wingdings" panose="05000000000000000000" pitchFamily="2" charset="2"/>
              <a:buChar char="§"/>
            </a:pPr>
            <a:r>
              <a:rPr lang="en-US" dirty="0"/>
              <a:t>Questions</a:t>
            </a:r>
          </a:p>
        </p:txBody>
      </p:sp>
    </p:spTree>
  </p:cSld>
  <p:clrMapOvr>
    <a:masterClrMapping/>
  </p:clrMapOvr>
  <p:transition>
    <p:wipe di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3535" y="885129"/>
            <a:ext cx="8229600" cy="2102221"/>
          </a:xfrm>
        </p:spPr>
        <p:txBody>
          <a:bodyPr>
            <a:normAutofit/>
          </a:bodyPr>
          <a:lstStyle/>
          <a:p>
            <a:r>
              <a:rPr lang="en-US" dirty="0"/>
              <a:t>Outside Scholarships</a:t>
            </a:r>
          </a:p>
        </p:txBody>
      </p:sp>
      <p:sp>
        <p:nvSpPr>
          <p:cNvPr id="3" name="Content Placeholder 2"/>
          <p:cNvSpPr>
            <a:spLocks noGrp="1"/>
          </p:cNvSpPr>
          <p:nvPr>
            <p:ph idx="1"/>
          </p:nvPr>
        </p:nvSpPr>
        <p:spPr>
          <a:xfrm>
            <a:off x="876300" y="1354493"/>
            <a:ext cx="10439400" cy="3709539"/>
          </a:xfrm>
        </p:spPr>
        <p:txBody>
          <a:bodyPr>
            <a:normAutofit fontScale="92500" lnSpcReduction="10000"/>
          </a:bodyPr>
          <a:lstStyle/>
          <a:p>
            <a:endParaRPr lang="en-US" dirty="0"/>
          </a:p>
          <a:p>
            <a:pPr>
              <a:buFont typeface="Wingdings" panose="05000000000000000000" pitchFamily="2" charset="2"/>
              <a:buChar char="§"/>
            </a:pPr>
            <a:r>
              <a:rPr lang="en-US" dirty="0"/>
              <a:t>Explore outside agencies and local organization for awards</a:t>
            </a:r>
          </a:p>
          <a:p>
            <a:pPr>
              <a:buFont typeface="Wingdings" panose="05000000000000000000" pitchFamily="2" charset="2"/>
              <a:buChar char="§"/>
            </a:pPr>
            <a:endParaRPr lang="en-US" dirty="0"/>
          </a:p>
          <a:p>
            <a:pPr>
              <a:buFont typeface="Wingdings" panose="05000000000000000000" pitchFamily="2" charset="2"/>
              <a:buChar char="§"/>
            </a:pPr>
            <a:r>
              <a:rPr lang="en-US" dirty="0"/>
              <a:t>Check with your employer</a:t>
            </a:r>
          </a:p>
          <a:p>
            <a:pPr>
              <a:buFont typeface="Wingdings" panose="05000000000000000000" pitchFamily="2" charset="2"/>
              <a:buChar char="§"/>
            </a:pPr>
            <a:endParaRPr lang="en-US" dirty="0"/>
          </a:p>
          <a:p>
            <a:pPr>
              <a:buFont typeface="Wingdings" panose="05000000000000000000" pitchFamily="2" charset="2"/>
              <a:buChar char="§"/>
            </a:pPr>
            <a:r>
              <a:rPr lang="en-US" dirty="0"/>
              <a:t>www.fastweb.com</a:t>
            </a:r>
          </a:p>
          <a:p>
            <a:pPr>
              <a:buFont typeface="Wingdings" panose="05000000000000000000" pitchFamily="2" charset="2"/>
              <a:buChar char="§"/>
            </a:pPr>
            <a:endParaRPr lang="en-US" dirty="0"/>
          </a:p>
          <a:p>
            <a:pPr>
              <a:buFont typeface="Wingdings" panose="05000000000000000000" pitchFamily="2" charset="2"/>
              <a:buChar char="§"/>
            </a:pPr>
            <a:r>
              <a:rPr lang="en-US" dirty="0"/>
              <a:t>Scholarship Books</a:t>
            </a:r>
          </a:p>
          <a:p>
            <a:pPr lvl="1">
              <a:buFont typeface="Wingdings" panose="05000000000000000000" pitchFamily="2" charset="2"/>
              <a:buChar char="§"/>
            </a:pPr>
            <a:r>
              <a:rPr lang="en-US" i="1" dirty="0"/>
              <a:t>Kaplan Scholarships 20XX</a:t>
            </a:r>
          </a:p>
          <a:p>
            <a:pPr lvl="1">
              <a:buFont typeface="Wingdings" panose="05000000000000000000" pitchFamily="2" charset="2"/>
              <a:buChar char="§"/>
            </a:pPr>
            <a:r>
              <a:rPr lang="en-US" i="1" dirty="0"/>
              <a:t>Peterson’s Scholarships, Grants &amp; Prizes 20XX</a:t>
            </a:r>
          </a:p>
        </p:txBody>
      </p:sp>
    </p:spTree>
  </p:cSld>
  <p:clrMapOvr>
    <a:masterClrMapping/>
  </p:clrMapOvr>
  <p:transition>
    <p:wipe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7" y="645105"/>
            <a:ext cx="4357499" cy="1320855"/>
          </a:xfrm>
        </p:spPr>
        <p:txBody>
          <a:bodyPr>
            <a:normAutofit fontScale="90000"/>
          </a:bodyPr>
          <a:lstStyle/>
          <a:p>
            <a:r>
              <a:rPr lang="en-US" sz="4400"/>
              <a:t>Contact Information</a:t>
            </a:r>
          </a:p>
        </p:txBody>
      </p:sp>
      <p:sp>
        <p:nvSpPr>
          <p:cNvPr id="3" name="Content Placeholder 2"/>
          <p:cNvSpPr>
            <a:spLocks noGrp="1"/>
          </p:cNvSpPr>
          <p:nvPr>
            <p:ph idx="1"/>
          </p:nvPr>
        </p:nvSpPr>
        <p:spPr>
          <a:xfrm>
            <a:off x="1245581" y="2108719"/>
            <a:ext cx="4363595" cy="3593591"/>
          </a:xfrm>
        </p:spPr>
        <p:txBody>
          <a:bodyPr>
            <a:normAutofit/>
          </a:bodyPr>
          <a:lstStyle/>
          <a:p>
            <a:pPr>
              <a:spcBef>
                <a:spcPts val="0"/>
              </a:spcBef>
              <a:buNone/>
            </a:pPr>
            <a:r>
              <a:rPr lang="en-US" dirty="0">
                <a:solidFill>
                  <a:schemeClr val="tx1"/>
                </a:solidFill>
              </a:rPr>
              <a:t>Julie Hickman-Godoy</a:t>
            </a:r>
          </a:p>
          <a:p>
            <a:pPr>
              <a:spcBef>
                <a:spcPts val="0"/>
              </a:spcBef>
              <a:buNone/>
            </a:pPr>
            <a:r>
              <a:rPr lang="en-US" dirty="0">
                <a:solidFill>
                  <a:schemeClr val="tx1"/>
                </a:solidFill>
              </a:rPr>
              <a:t>Director, Financial Aid</a:t>
            </a:r>
          </a:p>
          <a:p>
            <a:pPr>
              <a:spcBef>
                <a:spcPts val="0"/>
              </a:spcBef>
              <a:buNone/>
            </a:pPr>
            <a:r>
              <a:rPr lang="en-US" dirty="0">
                <a:solidFill>
                  <a:schemeClr val="tx1"/>
                </a:solidFill>
              </a:rPr>
              <a:t>Randolph-Macon College</a:t>
            </a:r>
          </a:p>
          <a:p>
            <a:pPr>
              <a:spcBef>
                <a:spcPts val="0"/>
              </a:spcBef>
              <a:buNone/>
            </a:pPr>
            <a:r>
              <a:rPr lang="en-US" dirty="0">
                <a:solidFill>
                  <a:schemeClr val="tx1"/>
                </a:solidFill>
              </a:rPr>
              <a:t>juliehickmangodoy@rmc.edu</a:t>
            </a:r>
          </a:p>
          <a:p>
            <a:pPr>
              <a:spcBef>
                <a:spcPts val="0"/>
              </a:spcBef>
              <a:buNone/>
            </a:pPr>
            <a:endParaRPr lang="en-US" dirty="0">
              <a:solidFill>
                <a:schemeClr val="tx1"/>
              </a:solidFill>
            </a:endParaRPr>
          </a:p>
          <a:p>
            <a:pPr>
              <a:spcBef>
                <a:spcPts val="0"/>
              </a:spcBef>
              <a:buNone/>
            </a:pPr>
            <a:r>
              <a:rPr lang="en-US" dirty="0">
                <a:solidFill>
                  <a:schemeClr val="tx1"/>
                </a:solidFill>
              </a:rPr>
              <a:t>804.752.7259 (phone)</a:t>
            </a:r>
          </a:p>
          <a:p>
            <a:pPr>
              <a:spcBef>
                <a:spcPts val="0"/>
              </a:spcBef>
              <a:buNone/>
            </a:pPr>
            <a:r>
              <a:rPr lang="en-US" dirty="0">
                <a:solidFill>
                  <a:schemeClr val="tx1"/>
                </a:solidFill>
              </a:rPr>
              <a:t>804.752.3719 (fax)</a:t>
            </a:r>
          </a:p>
          <a:p>
            <a:pPr>
              <a:spcBef>
                <a:spcPts val="0"/>
              </a:spcBef>
              <a:buNone/>
            </a:pPr>
            <a:r>
              <a:rPr lang="en-US" dirty="0">
                <a:solidFill>
                  <a:schemeClr val="tx1"/>
                </a:solidFill>
              </a:rPr>
              <a:t>www.rmc.edu/finaid</a:t>
            </a:r>
          </a:p>
          <a:p>
            <a:pPr>
              <a:buNone/>
            </a:pPr>
            <a:r>
              <a:rPr lang="en-US" dirty="0">
                <a:solidFill>
                  <a:schemeClr val="tx1"/>
                </a:solidFill>
              </a:rPr>
              <a:t>financial-aid@rmc.edu</a:t>
            </a:r>
          </a:p>
          <a:p>
            <a:pPr>
              <a:buNone/>
            </a:pPr>
            <a:endParaRPr lang="en-US" dirty="0">
              <a:solidFill>
                <a:schemeClr val="tx1"/>
              </a:solidFill>
            </a:endParaRPr>
          </a:p>
        </p:txBody>
      </p:sp>
      <p:pic>
        <p:nvPicPr>
          <p:cNvPr id="4" name="Picture 3" descr="A large brick building&#10;&#10;Description automatically generated">
            <a:extLst>
              <a:ext uri="{FF2B5EF4-FFF2-40B4-BE49-F238E27FC236}">
                <a16:creationId xmlns:a16="http://schemas.microsoft.com/office/drawing/2014/main" id="{98462AB9-0120-4C46-A66E-1C823AC11CE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248" r="2" b="2"/>
          <a:stretch/>
        </p:blipFill>
        <p:spPr>
          <a:xfrm>
            <a:off x="6795956" y="645106"/>
            <a:ext cx="3781217" cy="5594047"/>
          </a:xfrm>
          <a:prstGeom prst="rect">
            <a:avLst/>
          </a:prstGeom>
        </p:spPr>
      </p:pic>
    </p:spTree>
  </p:cSld>
  <p:clrMapOvr>
    <a:masterClrMapping/>
  </p:clrMapOvr>
  <p:transition>
    <p:wipe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8362" y="3496388"/>
            <a:ext cx="9212263" cy="1320800"/>
          </a:xfrm>
        </p:spPr>
        <p:txBody>
          <a:bodyPr rtlCol="0">
            <a:normAutofit/>
          </a:bodyPr>
          <a:lstStyle/>
          <a:p>
            <a:pPr algn="ctr" eaLnBrk="1" fontAlgn="auto" hangingPunct="1">
              <a:spcAft>
                <a:spcPts val="0"/>
              </a:spcAft>
              <a:defRPr/>
            </a:pPr>
            <a:r>
              <a:rPr lang="en-US" b="1" dirty="0">
                <a:solidFill>
                  <a:schemeClr val="tx1"/>
                </a:solidFill>
                <a:latin typeface="Aharoni" panose="02010803020104030203" pitchFamily="2" charset="-79"/>
                <a:cs typeface="Aharoni" panose="02010803020104030203" pitchFamily="2" charset="-79"/>
              </a:rPr>
              <a:t>Meredith Kane</a:t>
            </a:r>
            <a:br>
              <a:rPr lang="en-US" b="1" dirty="0">
                <a:solidFill>
                  <a:schemeClr val="tx1"/>
                </a:solidFill>
                <a:latin typeface="Aharoni" panose="02010803020104030203" pitchFamily="2" charset="-79"/>
                <a:cs typeface="Aharoni" panose="02010803020104030203" pitchFamily="2" charset="-79"/>
              </a:rPr>
            </a:br>
            <a:r>
              <a:rPr lang="en-US" b="1" dirty="0">
                <a:solidFill>
                  <a:schemeClr val="tx1"/>
                </a:solidFill>
                <a:latin typeface="Aharoni" panose="02010803020104030203" pitchFamily="2" charset="-79"/>
                <a:cs typeface="Aharoni" panose="02010803020104030203" pitchFamily="2" charset="-79"/>
              </a:rPr>
              <a:t>Financial Aid Department</a:t>
            </a:r>
          </a:p>
        </p:txBody>
      </p:sp>
      <p:pic>
        <p:nvPicPr>
          <p:cNvPr id="37891"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93706" y="648705"/>
            <a:ext cx="2210546" cy="2210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15326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8579" y="975288"/>
            <a:ext cx="9169513" cy="4521200"/>
          </a:xfrm>
        </p:spPr>
        <p:txBody>
          <a:bodyPr/>
          <a:lstStyle/>
          <a:p>
            <a:r>
              <a:rPr lang="en-US" dirty="0">
                <a:solidFill>
                  <a:schemeClr val="tx1"/>
                </a:solidFill>
              </a:rPr>
              <a:t>Why Reynolds?</a:t>
            </a:r>
          </a:p>
        </p:txBody>
      </p:sp>
      <p:sp>
        <p:nvSpPr>
          <p:cNvPr id="3" name="Content Placeholder 2"/>
          <p:cNvSpPr>
            <a:spLocks noGrp="1"/>
          </p:cNvSpPr>
          <p:nvPr>
            <p:ph idx="4294967295"/>
          </p:nvPr>
        </p:nvSpPr>
        <p:spPr>
          <a:xfrm>
            <a:off x="751840" y="1804100"/>
            <a:ext cx="8636959" cy="4521200"/>
          </a:xfrm>
        </p:spPr>
        <p:txBody>
          <a:bodyPr/>
          <a:lstStyle/>
          <a:p>
            <a:pPr marL="0" indent="0">
              <a:buNone/>
            </a:pPr>
            <a:r>
              <a:rPr lang="en-US" altLang="en-US" sz="4400" dirty="0">
                <a:solidFill>
                  <a:schemeClr val="bg1"/>
                </a:solidFill>
                <a:latin typeface="Aharoni" panose="02010803020104030203" pitchFamily="2" charset="-79"/>
                <a:cs typeface="Aharoni" panose="02010803020104030203" pitchFamily="2" charset="-79"/>
              </a:rPr>
              <a:t>1. Cost</a:t>
            </a:r>
            <a:br>
              <a:rPr lang="en-US" altLang="en-US" sz="4400" dirty="0">
                <a:solidFill>
                  <a:schemeClr val="bg1"/>
                </a:solidFill>
                <a:latin typeface="Aharoni" panose="02010803020104030203" pitchFamily="2" charset="-79"/>
                <a:cs typeface="Aharoni" panose="02010803020104030203" pitchFamily="2" charset="-79"/>
              </a:rPr>
            </a:br>
            <a:r>
              <a:rPr lang="en-US" altLang="en-US" sz="4400" dirty="0">
                <a:solidFill>
                  <a:schemeClr val="bg1"/>
                </a:solidFill>
                <a:latin typeface="Aharoni" panose="02010803020104030203" pitchFamily="2" charset="-79"/>
                <a:cs typeface="Aharoni" panose="02010803020104030203" pitchFamily="2" charset="-79"/>
              </a:rPr>
              <a:t>2. </a:t>
            </a:r>
            <a:r>
              <a:rPr lang="en-US" sz="4400" dirty="0">
                <a:solidFill>
                  <a:schemeClr val="bg1"/>
                </a:solidFill>
              </a:rPr>
              <a:t>Flexibility </a:t>
            </a:r>
            <a:br>
              <a:rPr lang="en-US" sz="4400" dirty="0">
                <a:solidFill>
                  <a:schemeClr val="bg1"/>
                </a:solidFill>
              </a:rPr>
            </a:br>
            <a:r>
              <a:rPr lang="en-US" altLang="en-US" sz="4400" dirty="0">
                <a:solidFill>
                  <a:schemeClr val="bg1"/>
                </a:solidFill>
                <a:latin typeface="Aharoni" panose="02010803020104030203" pitchFamily="2" charset="-79"/>
                <a:cs typeface="Aharoni" panose="02010803020104030203" pitchFamily="2" charset="-79"/>
              </a:rPr>
              <a:t>3. Smaller class size</a:t>
            </a:r>
            <a:br>
              <a:rPr lang="en-US" altLang="en-US" sz="4400" dirty="0">
                <a:solidFill>
                  <a:schemeClr val="bg1"/>
                </a:solidFill>
                <a:latin typeface="Aharoni" panose="02010803020104030203" pitchFamily="2" charset="-79"/>
                <a:cs typeface="Aharoni" panose="02010803020104030203" pitchFamily="2" charset="-79"/>
              </a:rPr>
            </a:br>
            <a:r>
              <a:rPr lang="en-US" altLang="en-US" sz="4400" dirty="0">
                <a:solidFill>
                  <a:schemeClr val="bg1"/>
                </a:solidFill>
                <a:latin typeface="Aharoni" panose="02010803020104030203" pitchFamily="2" charset="-79"/>
                <a:cs typeface="Aharoni" panose="02010803020104030203" pitchFamily="2" charset="-79"/>
              </a:rPr>
              <a:t>4. </a:t>
            </a:r>
            <a:r>
              <a:rPr lang="en-US" sz="4400" dirty="0">
                <a:solidFill>
                  <a:schemeClr val="bg1"/>
                </a:solidFill>
              </a:rPr>
              <a:t>Variety </a:t>
            </a:r>
            <a:br>
              <a:rPr lang="en-US" sz="4400" dirty="0">
                <a:solidFill>
                  <a:schemeClr val="tx1"/>
                </a:solidFill>
              </a:rPr>
            </a:br>
            <a:endParaRPr lang="en-US" sz="4400" dirty="0">
              <a:solidFill>
                <a:schemeClr val="tx1"/>
              </a:solidFill>
            </a:endParaRPr>
          </a:p>
          <a:p>
            <a:pPr marL="0" indent="0">
              <a:buNone/>
            </a:pPr>
            <a:br>
              <a:rPr lang="en-US" altLang="en-US" dirty="0">
                <a:solidFill>
                  <a:schemeClr val="bg1"/>
                </a:solidFill>
                <a:latin typeface="Aharoni" panose="02010803020104030203" pitchFamily="2" charset="-79"/>
                <a:cs typeface="Aharoni" panose="02010803020104030203" pitchFamily="2" charset="-79"/>
              </a:rPr>
            </a:br>
            <a:r>
              <a:rPr lang="en-US" altLang="en-US" dirty="0">
                <a:solidFill>
                  <a:schemeClr val="bg1"/>
                </a:solidFill>
                <a:latin typeface="Aharoni" panose="02010803020104030203" pitchFamily="2" charset="-79"/>
                <a:cs typeface="Aharoni" panose="02010803020104030203" pitchFamily="2" charset="-79"/>
              </a:rPr>
              <a:t> </a:t>
            </a:r>
            <a:endParaRPr lang="en-US" sz="2000"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0813" y="1804100"/>
            <a:ext cx="2486025" cy="2771775"/>
          </a:xfrm>
          <a:prstGeom prst="rect">
            <a:avLst/>
          </a:prstGeom>
          <a:effectLst>
            <a:softEdge rad="50800"/>
          </a:effectLst>
        </p:spPr>
      </p:pic>
    </p:spTree>
    <p:extLst>
      <p:ext uri="{BB962C8B-B14F-4D97-AF65-F5344CB8AC3E}">
        <p14:creationId xmlns:p14="http://schemas.microsoft.com/office/powerpoint/2010/main" val="7881671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ctr" eaLnBrk="1" fontAlgn="auto" hangingPunct="1">
              <a:spcAft>
                <a:spcPts val="0"/>
              </a:spcAft>
              <a:defRPr/>
            </a:pPr>
            <a:r>
              <a:rPr lang="en-US" sz="3600" b="1" dirty="0"/>
              <a:t>Community College Tuition $</a:t>
            </a:r>
            <a:r>
              <a:rPr lang="en-US" sz="3600" b="1" dirty="0" err="1"/>
              <a:t>avings</a:t>
            </a:r>
            <a:br>
              <a:rPr lang="en-US" sz="3600" b="1" dirty="0"/>
            </a:br>
            <a:endParaRPr lang="en-US" b="1"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61581182"/>
              </p:ext>
            </p:extLst>
          </p:nvPr>
        </p:nvGraphicFramePr>
        <p:xfrm>
          <a:off x="541547" y="1349600"/>
          <a:ext cx="8868943" cy="4539241"/>
        </p:xfrm>
        <a:graphic>
          <a:graphicData uri="http://schemas.openxmlformats.org/drawingml/2006/table">
            <a:tbl>
              <a:tblPr>
                <a:tableStyleId>{5C22544A-7EE6-4342-B048-85BDC9FD1C3A}</a:tableStyleId>
              </a:tblPr>
              <a:tblGrid>
                <a:gridCol w="3662258">
                  <a:extLst>
                    <a:ext uri="{9D8B030D-6E8A-4147-A177-3AD203B41FA5}">
                      <a16:colId xmlns:a16="http://schemas.microsoft.com/office/drawing/2014/main" val="20000"/>
                    </a:ext>
                  </a:extLst>
                </a:gridCol>
                <a:gridCol w="638097">
                  <a:extLst>
                    <a:ext uri="{9D8B030D-6E8A-4147-A177-3AD203B41FA5}">
                      <a16:colId xmlns:a16="http://schemas.microsoft.com/office/drawing/2014/main" val="20001"/>
                    </a:ext>
                  </a:extLst>
                </a:gridCol>
                <a:gridCol w="50120">
                  <a:extLst>
                    <a:ext uri="{9D8B030D-6E8A-4147-A177-3AD203B41FA5}">
                      <a16:colId xmlns:a16="http://schemas.microsoft.com/office/drawing/2014/main" val="20002"/>
                    </a:ext>
                  </a:extLst>
                </a:gridCol>
                <a:gridCol w="425233">
                  <a:extLst>
                    <a:ext uri="{9D8B030D-6E8A-4147-A177-3AD203B41FA5}">
                      <a16:colId xmlns:a16="http://schemas.microsoft.com/office/drawing/2014/main" val="20003"/>
                    </a:ext>
                  </a:extLst>
                </a:gridCol>
                <a:gridCol w="45619">
                  <a:extLst>
                    <a:ext uri="{9D8B030D-6E8A-4147-A177-3AD203B41FA5}">
                      <a16:colId xmlns:a16="http://schemas.microsoft.com/office/drawing/2014/main" val="20004"/>
                    </a:ext>
                  </a:extLst>
                </a:gridCol>
                <a:gridCol w="1026915">
                  <a:extLst>
                    <a:ext uri="{9D8B030D-6E8A-4147-A177-3AD203B41FA5}">
                      <a16:colId xmlns:a16="http://schemas.microsoft.com/office/drawing/2014/main" val="20005"/>
                    </a:ext>
                  </a:extLst>
                </a:gridCol>
                <a:gridCol w="688218">
                  <a:extLst>
                    <a:ext uri="{9D8B030D-6E8A-4147-A177-3AD203B41FA5}">
                      <a16:colId xmlns:a16="http://schemas.microsoft.com/office/drawing/2014/main" val="20006"/>
                    </a:ext>
                  </a:extLst>
                </a:gridCol>
                <a:gridCol w="75274">
                  <a:extLst>
                    <a:ext uri="{9D8B030D-6E8A-4147-A177-3AD203B41FA5}">
                      <a16:colId xmlns:a16="http://schemas.microsoft.com/office/drawing/2014/main" val="20007"/>
                    </a:ext>
                  </a:extLst>
                </a:gridCol>
                <a:gridCol w="759906">
                  <a:extLst>
                    <a:ext uri="{9D8B030D-6E8A-4147-A177-3AD203B41FA5}">
                      <a16:colId xmlns:a16="http://schemas.microsoft.com/office/drawing/2014/main" val="20008"/>
                    </a:ext>
                  </a:extLst>
                </a:gridCol>
                <a:gridCol w="1497303">
                  <a:extLst>
                    <a:ext uri="{9D8B030D-6E8A-4147-A177-3AD203B41FA5}">
                      <a16:colId xmlns:a16="http://schemas.microsoft.com/office/drawing/2014/main" val="20009"/>
                    </a:ext>
                  </a:extLst>
                </a:gridCol>
              </a:tblGrid>
              <a:tr h="372463">
                <a:tc gridSpan="7">
                  <a:txBody>
                    <a:bodyPr/>
                    <a:lstStyle/>
                    <a:p>
                      <a:pPr algn="l" fontAlgn="b"/>
                      <a:r>
                        <a:rPr lang="en-US" sz="1800" b="1" u="none" strike="noStrike" dirty="0">
                          <a:solidFill>
                            <a:schemeClr val="bg2">
                              <a:lumMod val="10000"/>
                            </a:schemeClr>
                          </a:solidFill>
                          <a:effectLst/>
                        </a:rPr>
                        <a:t>Tuition &amp; Fees for Full-time Students</a:t>
                      </a:r>
                      <a:endParaRPr lang="en-US" sz="1800" b="1" i="0" u="none" strike="noStrike" dirty="0">
                        <a:solidFill>
                          <a:schemeClr val="bg2">
                            <a:lumMod val="10000"/>
                          </a:schemeClr>
                        </a:solidFill>
                        <a:effectLst/>
                        <a:latin typeface="Calibri"/>
                      </a:endParaRPr>
                    </a:p>
                  </a:txBody>
                  <a:tcPr marL="9526" marR="9526" marT="9527" marB="0"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chemeClr val="bg2">
                            <a:lumMod val="10000"/>
                          </a:schemeClr>
                        </a:solidFill>
                        <a:effectLst/>
                        <a:latin typeface="Calibri"/>
                      </a:endParaRPr>
                    </a:p>
                  </a:txBody>
                  <a:tcPr marL="9526" marR="9526" marT="9527"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b"/>
                      <a:endParaRPr lang="en-US" sz="1100" b="0" i="0" u="none" strike="noStrike">
                        <a:solidFill>
                          <a:schemeClr val="bg2">
                            <a:lumMod val="10000"/>
                          </a:schemeClr>
                        </a:solidFill>
                        <a:effectLst/>
                        <a:latin typeface="Calibri"/>
                      </a:endParaRPr>
                    </a:p>
                  </a:txBody>
                  <a:tcPr marL="9526" marR="9526" marT="9527"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b"/>
                      <a:endParaRPr lang="en-US" sz="1100" b="0" i="0" u="none" strike="noStrike">
                        <a:solidFill>
                          <a:schemeClr val="bg2">
                            <a:lumMod val="10000"/>
                          </a:schemeClr>
                        </a:solidFill>
                        <a:effectLst/>
                        <a:latin typeface="Calibri"/>
                      </a:endParaRPr>
                    </a:p>
                  </a:txBody>
                  <a:tcPr marL="9526" marR="9526" marT="9527" marB="0" anchor="b">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42702">
                <a:tc gridSpan="3">
                  <a:txBody>
                    <a:bodyPr/>
                    <a:lstStyle/>
                    <a:p>
                      <a:pPr algn="l" fontAlgn="b"/>
                      <a:r>
                        <a:rPr lang="en-US" sz="1200" u="none" strike="noStrike" dirty="0">
                          <a:solidFill>
                            <a:schemeClr val="bg2">
                              <a:lumMod val="10000"/>
                            </a:schemeClr>
                          </a:solidFill>
                          <a:effectLst/>
                        </a:rPr>
                        <a:t>(Excluding Room  and Board</a:t>
                      </a:r>
                      <a:r>
                        <a:rPr lang="en-US" sz="1200" u="none" strike="noStrike" baseline="0" dirty="0">
                          <a:solidFill>
                            <a:schemeClr val="bg2">
                              <a:lumMod val="10000"/>
                            </a:schemeClr>
                          </a:solidFill>
                          <a:effectLst/>
                        </a:rPr>
                        <a:t> F</a:t>
                      </a:r>
                      <a:r>
                        <a:rPr lang="en-US" sz="1200" u="none" strike="noStrike" dirty="0">
                          <a:solidFill>
                            <a:schemeClr val="bg2">
                              <a:lumMod val="10000"/>
                            </a:schemeClr>
                          </a:solidFill>
                          <a:effectLst/>
                        </a:rPr>
                        <a:t>ees)</a:t>
                      </a:r>
                      <a:endParaRPr lang="en-US" sz="1200" b="0" i="0" u="none" strike="noStrike" dirty="0">
                        <a:solidFill>
                          <a:schemeClr val="bg2">
                            <a:lumMod val="10000"/>
                          </a:schemeClr>
                        </a:solidFill>
                        <a:effectLst/>
                        <a:latin typeface="Calibri"/>
                      </a:endParaRPr>
                    </a:p>
                  </a:txBody>
                  <a:tcPr marL="9526" marR="9526" marT="9527"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chemeClr val="bg2">
                            <a:lumMod val="10000"/>
                          </a:schemeClr>
                        </a:solidFill>
                        <a:effectLst/>
                        <a:latin typeface="Calibri"/>
                      </a:endParaRPr>
                    </a:p>
                  </a:txBody>
                  <a:tcPr marL="9526" marR="9526" marT="9527"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US" sz="1100" b="0" i="0" u="none" strike="noStrike">
                        <a:solidFill>
                          <a:schemeClr val="bg2">
                            <a:lumMod val="10000"/>
                          </a:schemeClr>
                        </a:solidFill>
                        <a:effectLst/>
                        <a:latin typeface="Calibri"/>
                      </a:endParaRPr>
                    </a:p>
                  </a:txBody>
                  <a:tcPr marL="9526" marR="9526" marT="9527"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US" sz="1100" b="0" i="0" u="none" strike="noStrike">
                        <a:solidFill>
                          <a:schemeClr val="bg2">
                            <a:lumMod val="10000"/>
                          </a:schemeClr>
                        </a:solidFill>
                        <a:effectLst/>
                        <a:latin typeface="Calibri"/>
                      </a:endParaRPr>
                    </a:p>
                  </a:txBody>
                  <a:tcPr marL="9526" marR="9526" marT="9527"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US" sz="1100" b="0" i="0" u="none" strike="noStrike">
                        <a:solidFill>
                          <a:schemeClr val="bg2">
                            <a:lumMod val="10000"/>
                          </a:schemeClr>
                        </a:solidFill>
                        <a:effectLst/>
                        <a:latin typeface="Calibri"/>
                      </a:endParaRPr>
                    </a:p>
                  </a:txBody>
                  <a:tcPr marL="9526" marR="9526" marT="9527"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US" sz="1100" b="0" i="0" u="none" strike="noStrike">
                        <a:solidFill>
                          <a:schemeClr val="bg2">
                            <a:lumMod val="10000"/>
                          </a:schemeClr>
                        </a:solidFill>
                        <a:effectLst/>
                        <a:latin typeface="Calibri"/>
                      </a:endParaRPr>
                    </a:p>
                  </a:txBody>
                  <a:tcPr marL="9526" marR="9526" marT="9527"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US" sz="1100" b="0" i="0" u="none" strike="noStrike">
                        <a:solidFill>
                          <a:schemeClr val="bg2">
                            <a:lumMod val="10000"/>
                          </a:schemeClr>
                        </a:solidFill>
                        <a:effectLst/>
                        <a:latin typeface="Calibri"/>
                      </a:endParaRPr>
                    </a:p>
                  </a:txBody>
                  <a:tcPr marL="9526" marR="9526" marT="9527"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US" sz="1100" b="0" i="0" u="none" strike="noStrike">
                        <a:solidFill>
                          <a:schemeClr val="bg2">
                            <a:lumMod val="10000"/>
                          </a:schemeClr>
                        </a:solidFill>
                        <a:effectLst/>
                        <a:latin typeface="Calibri"/>
                      </a:endParaRPr>
                    </a:p>
                  </a:txBody>
                  <a:tcPr marL="9526" marR="9526" marT="9527"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40297">
                <a:tc>
                  <a:txBody>
                    <a:bodyPr/>
                    <a:lstStyle/>
                    <a:p>
                      <a:pPr algn="l" fontAlgn="b"/>
                      <a:endParaRPr lang="en-US" sz="1100" b="0" i="0" u="none" strike="noStrike" dirty="0">
                        <a:solidFill>
                          <a:schemeClr val="bg2">
                            <a:lumMod val="10000"/>
                          </a:schemeClr>
                        </a:solidFill>
                        <a:effectLst/>
                        <a:latin typeface="Calibri"/>
                      </a:endParaRPr>
                    </a:p>
                  </a:txBody>
                  <a:tcPr marL="9526" marR="9526" marT="9527"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algn="l" fontAlgn="b"/>
                      <a:endParaRPr lang="en-US" sz="1100" b="0" i="0" u="none" strike="noStrike" dirty="0">
                        <a:solidFill>
                          <a:schemeClr val="bg2">
                            <a:lumMod val="10000"/>
                          </a:schemeClr>
                        </a:solidFill>
                        <a:effectLst/>
                        <a:latin typeface="Calibri"/>
                      </a:endParaRPr>
                    </a:p>
                  </a:txBody>
                  <a:tcPr marL="9526" marR="9526" marT="9527"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a:txBody>
                    <a:bodyPr/>
                    <a:lstStyle/>
                    <a:p>
                      <a:pPr algn="l" fontAlgn="b"/>
                      <a:endParaRPr lang="en-US" sz="1100" b="0" i="0" u="none" strike="noStrike">
                        <a:solidFill>
                          <a:schemeClr val="bg2">
                            <a:lumMod val="10000"/>
                          </a:schemeClr>
                        </a:solidFill>
                        <a:effectLst/>
                        <a:latin typeface="Calibri"/>
                      </a:endParaRPr>
                    </a:p>
                  </a:txBody>
                  <a:tcPr marL="9526" marR="9526" marT="9527"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US" sz="1100" b="0" i="0" u="none" strike="noStrike">
                        <a:solidFill>
                          <a:schemeClr val="bg2">
                            <a:lumMod val="10000"/>
                          </a:schemeClr>
                        </a:solidFill>
                        <a:effectLst/>
                        <a:latin typeface="Calibri"/>
                      </a:endParaRPr>
                    </a:p>
                  </a:txBody>
                  <a:tcPr marL="9526" marR="9526" marT="9527"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US" sz="1100" b="0" i="0" u="none" strike="noStrike" dirty="0">
                        <a:solidFill>
                          <a:schemeClr val="bg2">
                            <a:lumMod val="10000"/>
                          </a:schemeClr>
                        </a:solidFill>
                        <a:effectLst/>
                        <a:latin typeface="Calibri"/>
                      </a:endParaRPr>
                    </a:p>
                  </a:txBody>
                  <a:tcPr marL="9526" marR="9526" marT="9527"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US" sz="1100" b="0" i="0" u="none" strike="noStrike">
                        <a:solidFill>
                          <a:schemeClr val="bg2">
                            <a:lumMod val="10000"/>
                          </a:schemeClr>
                        </a:solidFill>
                        <a:effectLst/>
                        <a:latin typeface="Calibri"/>
                      </a:endParaRPr>
                    </a:p>
                  </a:txBody>
                  <a:tcPr marL="9526" marR="9526" marT="9527"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US" sz="1100" b="0" i="0" u="none" strike="noStrike">
                        <a:solidFill>
                          <a:schemeClr val="bg2">
                            <a:lumMod val="10000"/>
                          </a:schemeClr>
                        </a:solidFill>
                        <a:effectLst/>
                        <a:latin typeface="Calibri"/>
                      </a:endParaRPr>
                    </a:p>
                  </a:txBody>
                  <a:tcPr marL="9526" marR="9526" marT="9527"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US" sz="1100" b="0" i="0" u="none" strike="noStrike">
                        <a:solidFill>
                          <a:schemeClr val="bg2">
                            <a:lumMod val="10000"/>
                          </a:schemeClr>
                        </a:solidFill>
                        <a:effectLst/>
                        <a:latin typeface="Calibri"/>
                      </a:endParaRPr>
                    </a:p>
                  </a:txBody>
                  <a:tcPr marL="9526" marR="9526" marT="9527"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US" sz="1100" b="0" i="0" u="none" strike="noStrike" dirty="0">
                        <a:solidFill>
                          <a:schemeClr val="bg2">
                            <a:lumMod val="10000"/>
                          </a:schemeClr>
                        </a:solidFill>
                        <a:effectLst/>
                        <a:latin typeface="Calibri"/>
                      </a:endParaRPr>
                    </a:p>
                  </a:txBody>
                  <a:tcPr marL="9526" marR="9526" marT="9527"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00373">
                <a:tc gridSpan="4">
                  <a:txBody>
                    <a:bodyPr/>
                    <a:lstStyle/>
                    <a:p>
                      <a:pPr algn="l" fontAlgn="b"/>
                      <a:r>
                        <a:rPr lang="en-US" sz="1100" u="none" strike="noStrike" dirty="0">
                          <a:solidFill>
                            <a:schemeClr val="bg2">
                              <a:lumMod val="10000"/>
                            </a:schemeClr>
                          </a:solidFill>
                          <a:effectLst/>
                        </a:rPr>
                        <a:t> </a:t>
                      </a:r>
                      <a:endParaRPr lang="en-US" sz="1100" b="0" i="0" u="none" strike="noStrike" dirty="0">
                        <a:solidFill>
                          <a:schemeClr val="bg2">
                            <a:lumMod val="10000"/>
                          </a:schemeClr>
                        </a:solidFill>
                        <a:effectLst/>
                        <a:latin typeface="Calibri"/>
                      </a:endParaRPr>
                    </a:p>
                  </a:txBody>
                  <a:tcPr marL="9526" marR="9526" marT="9527"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100" u="none" strike="noStrike">
                          <a:solidFill>
                            <a:schemeClr val="bg2">
                              <a:lumMod val="10000"/>
                            </a:schemeClr>
                          </a:solidFill>
                          <a:effectLst/>
                        </a:rPr>
                        <a:t> </a:t>
                      </a:r>
                      <a:endParaRPr lang="en-US" sz="1100" b="0" i="0" u="none" strike="noStrike">
                        <a:solidFill>
                          <a:schemeClr val="bg2">
                            <a:lumMod val="10000"/>
                          </a:schemeClr>
                        </a:solidFill>
                        <a:effectLst/>
                        <a:latin typeface="Calibri"/>
                      </a:endParaRPr>
                    </a:p>
                  </a:txBody>
                  <a:tcPr marL="9526" marR="9526" marT="9527"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gridSpan="5">
                  <a:txBody>
                    <a:bodyPr/>
                    <a:lstStyle/>
                    <a:p>
                      <a:pPr algn="ctr" fontAlgn="b"/>
                      <a:r>
                        <a:rPr lang="en-US" sz="1400" b="1" u="none" strike="noStrike" dirty="0">
                          <a:solidFill>
                            <a:schemeClr val="bg2">
                              <a:lumMod val="10000"/>
                            </a:schemeClr>
                          </a:solidFill>
                          <a:effectLst/>
                        </a:rPr>
                        <a:t>In-State resident</a:t>
                      </a:r>
                      <a:endParaRPr lang="en-US" sz="1400" b="1" i="0" u="none" strike="noStrike" dirty="0">
                        <a:solidFill>
                          <a:schemeClr val="bg2">
                            <a:lumMod val="10000"/>
                          </a:schemeClr>
                        </a:solidFill>
                        <a:effectLst/>
                        <a:latin typeface="Calibri"/>
                      </a:endParaRPr>
                    </a:p>
                  </a:txBody>
                  <a:tcPr marL="9526" marR="9526" marT="9527"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819419">
                <a:tc gridSpan="2">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600" b="1" u="none" strike="noStrike" dirty="0">
                          <a:solidFill>
                            <a:schemeClr val="bg2">
                              <a:lumMod val="10000"/>
                            </a:schemeClr>
                          </a:solidFill>
                          <a:effectLst/>
                        </a:rPr>
                        <a:t> </a:t>
                      </a:r>
                      <a:r>
                        <a:rPr lang="en-US" sz="1600" b="1" u="sng" strike="noStrike" dirty="0">
                          <a:solidFill>
                            <a:schemeClr val="bg2">
                              <a:lumMod val="10000"/>
                            </a:schemeClr>
                          </a:solidFill>
                          <a:effectLst/>
                        </a:rPr>
                        <a:t>Colleges/Universities</a:t>
                      </a:r>
                      <a:endParaRPr lang="en-US" sz="1600" b="1" i="0" u="sng" strike="noStrike" dirty="0">
                        <a:solidFill>
                          <a:schemeClr val="bg2">
                            <a:lumMod val="10000"/>
                          </a:schemeClr>
                        </a:solidFill>
                        <a:effectLst/>
                        <a:latin typeface="Calibri"/>
                      </a:endParaRPr>
                    </a:p>
                    <a:p>
                      <a:pPr algn="l" fontAlgn="b"/>
                      <a:r>
                        <a:rPr lang="en-US" sz="1600" b="1" i="0" u="none" strike="noStrike" dirty="0">
                          <a:solidFill>
                            <a:schemeClr val="bg2">
                              <a:lumMod val="10000"/>
                            </a:schemeClr>
                          </a:solidFill>
                          <a:effectLst/>
                          <a:latin typeface="Calibri"/>
                        </a:rPr>
                        <a:t> </a:t>
                      </a:r>
                      <a:r>
                        <a:rPr lang="en-US" sz="1600" b="0" i="1" u="none" strike="noStrike" dirty="0">
                          <a:solidFill>
                            <a:schemeClr val="bg2">
                              <a:lumMod val="10000"/>
                            </a:schemeClr>
                          </a:solidFill>
                          <a:effectLst/>
                          <a:latin typeface="+mn-lt"/>
                        </a:rPr>
                        <a:t>City</a:t>
                      </a:r>
                      <a:r>
                        <a:rPr lang="en-US" sz="1600" b="0" i="1" u="none" strike="noStrike" baseline="0" dirty="0">
                          <a:solidFill>
                            <a:schemeClr val="bg2">
                              <a:lumMod val="10000"/>
                            </a:schemeClr>
                          </a:solidFill>
                          <a:effectLst/>
                          <a:latin typeface="+mn-lt"/>
                        </a:rPr>
                        <a:t> of Richmond</a:t>
                      </a:r>
                      <a:endParaRPr lang="en-US" sz="1600" b="0" i="1" u="none" strike="noStrike" dirty="0">
                        <a:solidFill>
                          <a:schemeClr val="bg2">
                            <a:lumMod val="10000"/>
                          </a:schemeClr>
                        </a:solidFill>
                        <a:effectLst/>
                        <a:latin typeface="+mn-lt"/>
                      </a:endParaRPr>
                    </a:p>
                  </a:txBody>
                  <a:tcPr marL="9526" marR="9526" marT="9527"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endParaRPr lang="en-US" sz="1800">
                        <a:solidFill>
                          <a:schemeClr val="bg2">
                            <a:lumMod val="10000"/>
                          </a:schemeClr>
                        </a:solidFill>
                      </a:endParaRPr>
                    </a:p>
                  </a:txBody>
                  <a:tcPr marL="9526" marR="9526" marT="9527"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US" sz="1100" b="0" i="0" u="none" strike="noStrike" dirty="0">
                        <a:solidFill>
                          <a:schemeClr val="bg2">
                            <a:lumMod val="10000"/>
                          </a:schemeClr>
                        </a:solidFill>
                        <a:effectLst/>
                        <a:latin typeface="Calibri"/>
                      </a:endParaRPr>
                    </a:p>
                  </a:txBody>
                  <a:tcPr marL="9526" marR="9526" marT="9527"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US" sz="1100" b="0" i="0" u="none" strike="noStrike">
                        <a:solidFill>
                          <a:schemeClr val="bg2">
                            <a:lumMod val="10000"/>
                          </a:schemeClr>
                        </a:solidFill>
                        <a:effectLst/>
                        <a:latin typeface="Calibri"/>
                      </a:endParaRPr>
                    </a:p>
                  </a:txBody>
                  <a:tcPr marL="9526" marR="9526" marT="9527"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algn="ctr" fontAlgn="b"/>
                      <a:r>
                        <a:rPr lang="en-US" sz="1400" b="1" u="none" strike="noStrike" dirty="0">
                          <a:solidFill>
                            <a:schemeClr val="bg2">
                              <a:lumMod val="10000"/>
                            </a:schemeClr>
                          </a:solidFill>
                          <a:effectLst/>
                        </a:rPr>
                        <a:t>Costs per credit hour</a:t>
                      </a:r>
                      <a:endParaRPr lang="en-US" sz="1400" b="1" i="0" u="none" strike="noStrike" dirty="0">
                        <a:solidFill>
                          <a:schemeClr val="bg2">
                            <a:lumMod val="10000"/>
                          </a:schemeClr>
                        </a:solidFill>
                        <a:effectLst/>
                        <a:latin typeface="Calibri"/>
                      </a:endParaRPr>
                    </a:p>
                  </a:txBody>
                  <a:tcPr marL="9526" marR="9526" marT="9527"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a:txBody>
                    <a:bodyPr/>
                    <a:lstStyle/>
                    <a:p>
                      <a:pPr algn="l" fontAlgn="b"/>
                      <a:endParaRPr lang="en-US" sz="1400" b="1" i="0" u="none" strike="noStrike" dirty="0">
                        <a:solidFill>
                          <a:schemeClr val="bg2">
                            <a:lumMod val="10000"/>
                          </a:schemeClr>
                        </a:solidFill>
                        <a:effectLst/>
                        <a:latin typeface="Calibri"/>
                      </a:endParaRPr>
                    </a:p>
                  </a:txBody>
                  <a:tcPr marL="9526" marR="9526" marT="9527"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algn="ctr" fontAlgn="b"/>
                      <a:r>
                        <a:rPr lang="en-US" sz="1400" b="1" u="none" strike="noStrike" dirty="0">
                          <a:solidFill>
                            <a:schemeClr val="bg2">
                              <a:lumMod val="10000"/>
                            </a:schemeClr>
                          </a:solidFill>
                          <a:effectLst/>
                        </a:rPr>
                        <a:t>Costs per semester for 15 credit</a:t>
                      </a:r>
                      <a:r>
                        <a:rPr lang="en-US" sz="1400" b="1" u="none" strike="noStrike" baseline="0" dirty="0">
                          <a:solidFill>
                            <a:schemeClr val="bg2">
                              <a:lumMod val="10000"/>
                            </a:schemeClr>
                          </a:solidFill>
                          <a:effectLst/>
                        </a:rPr>
                        <a:t> hours</a:t>
                      </a:r>
                      <a:endParaRPr lang="en-US" sz="1400" b="1" i="0" u="none" strike="noStrike" dirty="0">
                        <a:solidFill>
                          <a:schemeClr val="bg2">
                            <a:lumMod val="10000"/>
                          </a:schemeClr>
                        </a:solidFill>
                        <a:effectLst/>
                        <a:latin typeface="Calibri"/>
                      </a:endParaRPr>
                    </a:p>
                  </a:txBody>
                  <a:tcPr marL="9526" marR="9526" marT="9527"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10004"/>
                  </a:ext>
                </a:extLst>
              </a:tr>
              <a:tr h="641598">
                <a:tc gridSpan="2">
                  <a:txBody>
                    <a:bodyPr/>
                    <a:lstStyle/>
                    <a:p>
                      <a:pPr algn="l" fontAlgn="b"/>
                      <a:r>
                        <a:rPr lang="en-US" sz="1400" b="1" u="none" strike="noStrike" dirty="0">
                          <a:solidFill>
                            <a:schemeClr val="bg2">
                              <a:lumMod val="10000"/>
                            </a:schemeClr>
                          </a:solidFill>
                          <a:effectLst/>
                        </a:rPr>
                        <a:t>Reynolds Community College</a:t>
                      </a:r>
                    </a:p>
                    <a:p>
                      <a:pPr algn="l" fontAlgn="b"/>
                      <a:r>
                        <a:rPr lang="en-US" sz="1400" b="1" u="none" strike="noStrike" dirty="0">
                          <a:solidFill>
                            <a:schemeClr val="bg2">
                              <a:lumMod val="10000"/>
                            </a:schemeClr>
                          </a:solidFill>
                          <a:effectLst/>
                        </a:rPr>
                        <a:t>(19-20)</a:t>
                      </a:r>
                      <a:endParaRPr lang="en-US" sz="1400" b="1" i="0" u="none" strike="noStrike" dirty="0">
                        <a:solidFill>
                          <a:schemeClr val="bg2">
                            <a:lumMod val="10000"/>
                          </a:schemeClr>
                        </a:solidFill>
                        <a:effectLst/>
                        <a:latin typeface="Calibri"/>
                      </a:endParaRPr>
                    </a:p>
                  </a:txBody>
                  <a:tcPr marL="9526" marR="9526" marT="9527"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gn="l" fontAlgn="b"/>
                      <a:endParaRPr lang="en-US" sz="1100" b="1"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solidFill>
                            <a:schemeClr val="bg2">
                              <a:lumMod val="10000"/>
                            </a:schemeClr>
                          </a:solidFill>
                          <a:effectLst/>
                        </a:rPr>
                        <a:t> </a:t>
                      </a:r>
                      <a:endParaRPr lang="en-US" sz="1100" b="1" i="0" u="none" strike="noStrike" dirty="0">
                        <a:solidFill>
                          <a:schemeClr val="bg2">
                            <a:lumMod val="10000"/>
                          </a:schemeClr>
                        </a:solidFill>
                        <a:effectLst/>
                        <a:latin typeface="Calibri"/>
                      </a:endParaRPr>
                    </a:p>
                  </a:txBody>
                  <a:tcPr marL="9526" marR="9526" marT="9527"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100" u="none" strike="noStrike" dirty="0">
                          <a:solidFill>
                            <a:schemeClr val="bg2">
                              <a:lumMod val="10000"/>
                            </a:schemeClr>
                          </a:solidFill>
                          <a:effectLst/>
                        </a:rPr>
                        <a:t> </a:t>
                      </a:r>
                      <a:endParaRPr lang="en-US" sz="1100" b="1" i="0" u="none" strike="noStrike" dirty="0">
                        <a:solidFill>
                          <a:schemeClr val="bg2">
                            <a:lumMod val="10000"/>
                          </a:schemeClr>
                        </a:solidFill>
                        <a:effectLst/>
                        <a:latin typeface="Calibri"/>
                      </a:endParaRPr>
                    </a:p>
                  </a:txBody>
                  <a:tcPr marL="9526" marR="9526" marT="9527"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100" u="none" strike="noStrike">
                          <a:solidFill>
                            <a:schemeClr val="bg2">
                              <a:lumMod val="10000"/>
                            </a:schemeClr>
                          </a:solidFill>
                          <a:effectLst/>
                        </a:rPr>
                        <a:t> </a:t>
                      </a:r>
                      <a:endParaRPr lang="en-US" sz="1100" b="1" i="0" u="none" strike="noStrike">
                        <a:solidFill>
                          <a:schemeClr val="bg2">
                            <a:lumMod val="10000"/>
                          </a:schemeClr>
                        </a:solidFill>
                        <a:effectLst/>
                        <a:latin typeface="Calibri"/>
                      </a:endParaRPr>
                    </a:p>
                  </a:txBody>
                  <a:tcPr marL="9526" marR="9526" marT="9527"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algn="ctr" fontAlgn="b"/>
                      <a:r>
                        <a:rPr lang="en-US" sz="1400" b="1" u="none" strike="noStrike" dirty="0">
                          <a:solidFill>
                            <a:schemeClr val="bg2">
                              <a:lumMod val="10000"/>
                            </a:schemeClr>
                          </a:solidFill>
                          <a:effectLst/>
                        </a:rPr>
                        <a:t>166.60</a:t>
                      </a:r>
                      <a:endParaRPr lang="en-US" sz="1400" b="1" i="0" u="none" strike="noStrike" dirty="0">
                        <a:solidFill>
                          <a:schemeClr val="bg2">
                            <a:lumMod val="10000"/>
                          </a:schemeClr>
                        </a:solidFill>
                        <a:effectLst/>
                        <a:latin typeface="Calibri"/>
                      </a:endParaRPr>
                    </a:p>
                  </a:txBody>
                  <a:tcPr marL="9526" marR="9526" marT="9527"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a:txBody>
                    <a:bodyPr/>
                    <a:lstStyle/>
                    <a:p>
                      <a:pPr algn="l" fontAlgn="b"/>
                      <a:r>
                        <a:rPr lang="en-US" sz="1400" b="1" u="none" strike="noStrike">
                          <a:solidFill>
                            <a:schemeClr val="bg2">
                              <a:lumMod val="10000"/>
                            </a:schemeClr>
                          </a:solidFill>
                          <a:effectLst/>
                        </a:rPr>
                        <a:t> </a:t>
                      </a:r>
                      <a:endParaRPr lang="en-US" sz="1400" b="1" i="0" u="none" strike="noStrike">
                        <a:solidFill>
                          <a:schemeClr val="bg2">
                            <a:lumMod val="10000"/>
                          </a:schemeClr>
                        </a:solidFill>
                        <a:effectLst/>
                        <a:latin typeface="Calibri"/>
                      </a:endParaRPr>
                    </a:p>
                  </a:txBody>
                  <a:tcPr marL="9526" marR="9526" marT="9527"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algn="ctr" fontAlgn="b"/>
                      <a:r>
                        <a:rPr lang="en-US" sz="1400" b="1" u="none" strike="noStrike" dirty="0">
                          <a:solidFill>
                            <a:schemeClr val="bg2">
                              <a:lumMod val="10000"/>
                            </a:schemeClr>
                          </a:solidFill>
                          <a:effectLst/>
                        </a:rPr>
                        <a:t>$2,499.00</a:t>
                      </a:r>
                      <a:endParaRPr lang="en-US" sz="1400" b="1" i="0" u="none" strike="noStrike" dirty="0">
                        <a:solidFill>
                          <a:schemeClr val="bg2">
                            <a:lumMod val="10000"/>
                          </a:schemeClr>
                        </a:solidFill>
                        <a:effectLst/>
                        <a:latin typeface="Calibri"/>
                      </a:endParaRPr>
                    </a:p>
                  </a:txBody>
                  <a:tcPr marL="9526" marR="9526" marT="9527"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10005"/>
                  </a:ext>
                </a:extLst>
              </a:tr>
              <a:tr h="576715">
                <a:tc gridSpan="2">
                  <a:txBody>
                    <a:bodyPr/>
                    <a:lstStyle/>
                    <a:p>
                      <a:pPr algn="l" fontAlgn="b"/>
                      <a:r>
                        <a:rPr lang="en-US" sz="1400" b="1" u="none" strike="noStrike" dirty="0">
                          <a:solidFill>
                            <a:schemeClr val="bg2">
                              <a:lumMod val="10000"/>
                            </a:schemeClr>
                          </a:solidFill>
                          <a:effectLst/>
                        </a:rPr>
                        <a:t>Virginia Commonwealth University (19-20) </a:t>
                      </a:r>
                      <a:endParaRPr lang="en-US" sz="1400" b="1" i="0" u="none" strike="noStrike" dirty="0">
                        <a:solidFill>
                          <a:schemeClr val="bg2">
                            <a:lumMod val="10000"/>
                          </a:schemeClr>
                        </a:solidFill>
                        <a:effectLst/>
                        <a:latin typeface="Calibri"/>
                      </a:endParaRPr>
                    </a:p>
                  </a:txBody>
                  <a:tcPr marL="9526" marR="9526" marT="9527"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gn="l" fontAlgn="b"/>
                      <a:endParaRPr lang="en-US" sz="1100" b="1" i="0" u="none" strike="noStrike">
                        <a:solidFill>
                          <a:srgbClr val="000000"/>
                        </a:solidFill>
                        <a:effectLst/>
                        <a:latin typeface="Calibri"/>
                      </a:endParaRPr>
                    </a:p>
                  </a:txBody>
                  <a:tcPr marL="9525" marR="9525" marT="9525" marB="0" anchor="b"/>
                </a:tc>
                <a:tc>
                  <a:txBody>
                    <a:bodyPr/>
                    <a:lstStyle/>
                    <a:p>
                      <a:pPr algn="l" fontAlgn="b"/>
                      <a:r>
                        <a:rPr lang="en-US" sz="1100" u="none" strike="noStrike">
                          <a:solidFill>
                            <a:schemeClr val="bg2">
                              <a:lumMod val="10000"/>
                            </a:schemeClr>
                          </a:solidFill>
                          <a:effectLst/>
                        </a:rPr>
                        <a:t> </a:t>
                      </a:r>
                      <a:endParaRPr lang="en-US" sz="1100" b="1" i="0" u="none" strike="noStrike">
                        <a:solidFill>
                          <a:schemeClr val="bg2">
                            <a:lumMod val="10000"/>
                          </a:schemeClr>
                        </a:solidFill>
                        <a:effectLst/>
                        <a:latin typeface="Calibri"/>
                      </a:endParaRPr>
                    </a:p>
                  </a:txBody>
                  <a:tcPr marL="9526" marR="9526" marT="9527"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100" u="none" strike="noStrike">
                          <a:solidFill>
                            <a:schemeClr val="bg2">
                              <a:lumMod val="10000"/>
                            </a:schemeClr>
                          </a:solidFill>
                          <a:effectLst/>
                        </a:rPr>
                        <a:t> </a:t>
                      </a:r>
                      <a:endParaRPr lang="en-US" sz="1100" b="1" i="0" u="none" strike="noStrike">
                        <a:solidFill>
                          <a:schemeClr val="bg2">
                            <a:lumMod val="10000"/>
                          </a:schemeClr>
                        </a:solidFill>
                        <a:effectLst/>
                        <a:latin typeface="Calibri"/>
                      </a:endParaRPr>
                    </a:p>
                  </a:txBody>
                  <a:tcPr marL="9526" marR="9526" marT="9527"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100" u="none" strike="noStrike">
                          <a:solidFill>
                            <a:schemeClr val="bg2">
                              <a:lumMod val="10000"/>
                            </a:schemeClr>
                          </a:solidFill>
                          <a:effectLst/>
                        </a:rPr>
                        <a:t> </a:t>
                      </a:r>
                      <a:endParaRPr lang="en-US" sz="1100" b="1" i="0" u="none" strike="noStrike">
                        <a:solidFill>
                          <a:schemeClr val="bg2">
                            <a:lumMod val="10000"/>
                          </a:schemeClr>
                        </a:solidFill>
                        <a:effectLst/>
                        <a:latin typeface="Calibri"/>
                      </a:endParaRPr>
                    </a:p>
                  </a:txBody>
                  <a:tcPr marL="9526" marR="9526" marT="9527"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algn="ctr" fontAlgn="b"/>
                      <a:r>
                        <a:rPr lang="en-US" sz="1400" b="1" u="none" strike="noStrike" dirty="0">
                          <a:solidFill>
                            <a:schemeClr val="bg2">
                              <a:lumMod val="10000"/>
                            </a:schemeClr>
                          </a:solidFill>
                          <a:effectLst/>
                        </a:rPr>
                        <a:t>$486.53</a:t>
                      </a:r>
                      <a:endParaRPr lang="en-US" sz="1400" b="1" i="0" u="none" strike="noStrike" dirty="0">
                        <a:solidFill>
                          <a:schemeClr val="bg2">
                            <a:lumMod val="10000"/>
                          </a:schemeClr>
                        </a:solidFill>
                        <a:effectLst/>
                        <a:latin typeface="Calibri"/>
                      </a:endParaRPr>
                    </a:p>
                  </a:txBody>
                  <a:tcPr marL="9526" marR="9526" marT="9527"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a:txBody>
                    <a:bodyPr/>
                    <a:lstStyle/>
                    <a:p>
                      <a:pPr algn="l" fontAlgn="b"/>
                      <a:r>
                        <a:rPr lang="en-US" sz="1400" b="1" u="none" strike="noStrike">
                          <a:solidFill>
                            <a:schemeClr val="bg2">
                              <a:lumMod val="10000"/>
                            </a:schemeClr>
                          </a:solidFill>
                          <a:effectLst/>
                        </a:rPr>
                        <a:t> </a:t>
                      </a:r>
                      <a:endParaRPr lang="en-US" sz="1400" b="1" i="0" u="none" strike="noStrike">
                        <a:solidFill>
                          <a:schemeClr val="bg2">
                            <a:lumMod val="10000"/>
                          </a:schemeClr>
                        </a:solidFill>
                        <a:effectLst/>
                        <a:latin typeface="Calibri"/>
                      </a:endParaRPr>
                    </a:p>
                  </a:txBody>
                  <a:tcPr marL="9526" marR="9526" marT="9527"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algn="ctr" fontAlgn="b"/>
                      <a:r>
                        <a:rPr lang="en-US" sz="1400" b="1" u="none" strike="noStrike" dirty="0">
                          <a:solidFill>
                            <a:schemeClr val="bg2">
                              <a:lumMod val="10000"/>
                            </a:schemeClr>
                          </a:solidFill>
                          <a:effectLst/>
                        </a:rPr>
                        <a:t>$7,298</a:t>
                      </a:r>
                      <a:endParaRPr lang="en-US" sz="1400" b="1" i="0" u="none" strike="noStrike" dirty="0">
                        <a:solidFill>
                          <a:schemeClr val="bg2">
                            <a:lumMod val="10000"/>
                          </a:schemeClr>
                        </a:solidFill>
                        <a:effectLst/>
                        <a:latin typeface="Calibri"/>
                      </a:endParaRPr>
                    </a:p>
                  </a:txBody>
                  <a:tcPr marL="9526" marR="9526" marT="9527"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10006"/>
                  </a:ext>
                </a:extLst>
              </a:tr>
              <a:tr h="672837">
                <a:tc gridSpan="2">
                  <a:txBody>
                    <a:bodyPr/>
                    <a:lstStyle/>
                    <a:p>
                      <a:pPr algn="l" fontAlgn="b"/>
                      <a:r>
                        <a:rPr lang="en-US" sz="1400" b="1" u="none" strike="noStrike" dirty="0">
                          <a:solidFill>
                            <a:schemeClr val="bg2">
                              <a:lumMod val="10000"/>
                            </a:schemeClr>
                          </a:solidFill>
                          <a:effectLst/>
                        </a:rPr>
                        <a:t>Virginia Union University (19-20)</a:t>
                      </a:r>
                      <a:endParaRPr lang="en-US" sz="1400" b="1" i="0" u="none" strike="noStrike" dirty="0">
                        <a:solidFill>
                          <a:schemeClr val="bg2">
                            <a:lumMod val="10000"/>
                          </a:schemeClr>
                        </a:solidFill>
                        <a:effectLst/>
                        <a:latin typeface="Calibri"/>
                      </a:endParaRPr>
                    </a:p>
                  </a:txBody>
                  <a:tcPr marL="9526" marR="9526" marT="9527"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gn="l" fontAlgn="b"/>
                      <a:endParaRPr lang="en-US" sz="1100" b="1" i="0" u="none" strike="noStrike">
                        <a:solidFill>
                          <a:srgbClr val="000000"/>
                        </a:solidFill>
                        <a:effectLst/>
                        <a:latin typeface="Calibri"/>
                      </a:endParaRPr>
                    </a:p>
                  </a:txBody>
                  <a:tcPr marL="9525" marR="9525" marT="9525" marB="0" anchor="b"/>
                </a:tc>
                <a:tc>
                  <a:txBody>
                    <a:bodyPr/>
                    <a:lstStyle/>
                    <a:p>
                      <a:pPr algn="l" fontAlgn="b"/>
                      <a:r>
                        <a:rPr lang="en-US" sz="1100" u="none" strike="noStrike" dirty="0">
                          <a:solidFill>
                            <a:schemeClr val="bg2">
                              <a:lumMod val="10000"/>
                            </a:schemeClr>
                          </a:solidFill>
                          <a:effectLst/>
                        </a:rPr>
                        <a:t> </a:t>
                      </a:r>
                      <a:endParaRPr lang="en-US" sz="1100" b="1" i="0" u="none" strike="noStrike" dirty="0">
                        <a:solidFill>
                          <a:schemeClr val="bg2">
                            <a:lumMod val="10000"/>
                          </a:schemeClr>
                        </a:solidFill>
                        <a:effectLst/>
                        <a:latin typeface="Calibri"/>
                      </a:endParaRPr>
                    </a:p>
                  </a:txBody>
                  <a:tcPr marL="9526" marR="9526" marT="9527"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100" u="none" strike="noStrike" dirty="0">
                          <a:solidFill>
                            <a:schemeClr val="bg2">
                              <a:lumMod val="10000"/>
                            </a:schemeClr>
                          </a:solidFill>
                          <a:effectLst/>
                        </a:rPr>
                        <a:t> </a:t>
                      </a:r>
                      <a:endParaRPr lang="en-US" sz="1100" b="1" i="0" u="none" strike="noStrike" dirty="0">
                        <a:solidFill>
                          <a:schemeClr val="bg2">
                            <a:lumMod val="10000"/>
                          </a:schemeClr>
                        </a:solidFill>
                        <a:effectLst/>
                        <a:latin typeface="Calibri"/>
                      </a:endParaRPr>
                    </a:p>
                  </a:txBody>
                  <a:tcPr marL="9526" marR="9526" marT="9527"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100" u="none" strike="noStrike">
                          <a:solidFill>
                            <a:schemeClr val="bg2">
                              <a:lumMod val="10000"/>
                            </a:schemeClr>
                          </a:solidFill>
                          <a:effectLst/>
                        </a:rPr>
                        <a:t> </a:t>
                      </a:r>
                      <a:endParaRPr lang="en-US" sz="1100" b="1" i="0" u="none" strike="noStrike">
                        <a:solidFill>
                          <a:schemeClr val="bg2">
                            <a:lumMod val="10000"/>
                          </a:schemeClr>
                        </a:solidFill>
                        <a:effectLst/>
                        <a:latin typeface="Calibri"/>
                      </a:endParaRPr>
                    </a:p>
                  </a:txBody>
                  <a:tcPr marL="9526" marR="9526" marT="9527"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algn="ctr" fontAlgn="b"/>
                      <a:r>
                        <a:rPr lang="en-US" sz="1400" b="1" u="none" strike="noStrike" dirty="0">
                          <a:solidFill>
                            <a:schemeClr val="bg2">
                              <a:lumMod val="10000"/>
                            </a:schemeClr>
                          </a:solidFill>
                          <a:effectLst/>
                        </a:rPr>
                        <a:t>$482.00</a:t>
                      </a:r>
                      <a:endParaRPr lang="en-US" sz="1400" b="1" i="0" u="none" strike="noStrike" dirty="0">
                        <a:solidFill>
                          <a:schemeClr val="bg2">
                            <a:lumMod val="10000"/>
                          </a:schemeClr>
                        </a:solidFill>
                        <a:effectLst/>
                        <a:latin typeface="Calibri"/>
                      </a:endParaRPr>
                    </a:p>
                  </a:txBody>
                  <a:tcPr marL="9526" marR="9526" marT="9527"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a:txBody>
                    <a:bodyPr/>
                    <a:lstStyle/>
                    <a:p>
                      <a:pPr algn="l" fontAlgn="b"/>
                      <a:r>
                        <a:rPr lang="en-US" sz="1400" b="1" u="none" strike="noStrike" dirty="0">
                          <a:solidFill>
                            <a:schemeClr val="bg2">
                              <a:lumMod val="10000"/>
                            </a:schemeClr>
                          </a:solidFill>
                          <a:effectLst/>
                        </a:rPr>
                        <a:t> </a:t>
                      </a:r>
                      <a:endParaRPr lang="en-US" sz="1400" b="1" i="0" u="none" strike="noStrike" dirty="0">
                        <a:solidFill>
                          <a:schemeClr val="bg2">
                            <a:lumMod val="10000"/>
                          </a:schemeClr>
                        </a:solidFill>
                        <a:effectLst/>
                        <a:latin typeface="Calibri"/>
                      </a:endParaRPr>
                    </a:p>
                  </a:txBody>
                  <a:tcPr marL="9526" marR="9526" marT="9527"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algn="ctr" fontAlgn="b"/>
                      <a:r>
                        <a:rPr lang="en-US" sz="1400" b="1" u="none" strike="noStrike" dirty="0">
                          <a:solidFill>
                            <a:schemeClr val="bg2">
                              <a:lumMod val="10000"/>
                            </a:schemeClr>
                          </a:solidFill>
                          <a:effectLst/>
                        </a:rPr>
                        <a:t>$7765.00</a:t>
                      </a:r>
                      <a:r>
                        <a:rPr lang="en-US" sz="1400" b="1" u="none" strike="noStrike" baseline="0" dirty="0">
                          <a:solidFill>
                            <a:schemeClr val="bg2">
                              <a:lumMod val="10000"/>
                            </a:schemeClr>
                          </a:solidFill>
                          <a:effectLst/>
                        </a:rPr>
                        <a:t> (12 to 18 credits)</a:t>
                      </a:r>
                      <a:endParaRPr lang="en-US" sz="1400" b="1" i="0" u="none" strike="noStrike" dirty="0">
                        <a:solidFill>
                          <a:schemeClr val="bg2">
                            <a:lumMod val="10000"/>
                          </a:schemeClr>
                        </a:solidFill>
                        <a:effectLst/>
                        <a:latin typeface="Calibri"/>
                      </a:endParaRPr>
                    </a:p>
                  </a:txBody>
                  <a:tcPr marL="9526" marR="9526" marT="9527"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10007"/>
                  </a:ext>
                </a:extLst>
              </a:tr>
              <a:tr h="672837">
                <a:tc gridSpan="2">
                  <a:txBody>
                    <a:bodyPr/>
                    <a:lstStyle/>
                    <a:p>
                      <a:pPr algn="l" fontAlgn="b"/>
                      <a:r>
                        <a:rPr lang="en-US" sz="1400" b="1" i="0" u="none" strike="noStrike" dirty="0">
                          <a:solidFill>
                            <a:schemeClr val="bg2">
                              <a:lumMod val="10000"/>
                            </a:schemeClr>
                          </a:solidFill>
                          <a:effectLst/>
                          <a:latin typeface="Calibri"/>
                        </a:rPr>
                        <a:t>Randolph</a:t>
                      </a:r>
                      <a:r>
                        <a:rPr lang="en-US" sz="1400" b="1" i="0" u="none" strike="noStrike" baseline="0" dirty="0">
                          <a:solidFill>
                            <a:schemeClr val="bg2">
                              <a:lumMod val="10000"/>
                            </a:schemeClr>
                          </a:solidFill>
                          <a:effectLst/>
                          <a:latin typeface="Calibri"/>
                        </a:rPr>
                        <a:t> Macon College (18-19)</a:t>
                      </a:r>
                      <a:endParaRPr lang="en-US" sz="1400" b="1" i="0" u="none" strike="noStrike" dirty="0">
                        <a:solidFill>
                          <a:schemeClr val="bg2">
                            <a:lumMod val="10000"/>
                          </a:schemeClr>
                        </a:solidFill>
                        <a:effectLst/>
                        <a:latin typeface="Calibri"/>
                      </a:endParaRPr>
                    </a:p>
                  </a:txBody>
                  <a:tcPr marL="9526" marR="9526" marT="9527" marB="0" anchor="b">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algn="l" fontAlgn="b"/>
                      <a:endParaRPr lang="en-US" sz="1100" b="1" i="0" u="none" strike="noStrike" dirty="0">
                        <a:solidFill>
                          <a:schemeClr val="bg2">
                            <a:lumMod val="10000"/>
                          </a:schemeClr>
                        </a:solidFill>
                        <a:effectLst/>
                        <a:latin typeface="Calibri"/>
                      </a:endParaRPr>
                    </a:p>
                  </a:txBody>
                  <a:tcPr marL="9526" marR="9526" marT="9527"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1" i="0" u="none" strike="noStrike" dirty="0">
                        <a:solidFill>
                          <a:schemeClr val="bg2">
                            <a:lumMod val="10000"/>
                          </a:schemeClr>
                        </a:solidFill>
                        <a:effectLst/>
                        <a:latin typeface="Calibri"/>
                      </a:endParaRPr>
                    </a:p>
                  </a:txBody>
                  <a:tcPr marL="9526" marR="9526" marT="9527"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1" i="0" u="none" strike="noStrike" dirty="0">
                        <a:solidFill>
                          <a:schemeClr val="bg2">
                            <a:lumMod val="10000"/>
                          </a:schemeClr>
                        </a:solidFill>
                        <a:effectLst/>
                        <a:latin typeface="Calibri"/>
                      </a:endParaRPr>
                    </a:p>
                  </a:txBody>
                  <a:tcPr marL="9526" marR="9526" marT="9527"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b"/>
                      <a:endParaRPr lang="en-US" sz="1400" b="1" i="0" u="none" strike="noStrike" dirty="0">
                        <a:solidFill>
                          <a:schemeClr val="bg2">
                            <a:lumMod val="10000"/>
                          </a:schemeClr>
                        </a:solidFill>
                        <a:effectLst/>
                        <a:latin typeface="Calibri"/>
                      </a:endParaRPr>
                    </a:p>
                  </a:txBody>
                  <a:tcPr marL="9526" marR="9526" marT="9527"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algn="l" fontAlgn="b"/>
                      <a:endParaRPr lang="en-US" sz="1400" b="1" i="0" u="none" strike="noStrike" dirty="0">
                        <a:solidFill>
                          <a:schemeClr val="bg2">
                            <a:lumMod val="10000"/>
                          </a:schemeClr>
                        </a:solidFill>
                        <a:effectLst/>
                        <a:latin typeface="Calibri"/>
                      </a:endParaRPr>
                    </a:p>
                  </a:txBody>
                  <a:tcPr marL="9526" marR="9526" marT="9527"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b"/>
                      <a:r>
                        <a:rPr lang="en-US" sz="1400" b="1" i="0" u="none" strike="noStrike" dirty="0">
                          <a:solidFill>
                            <a:schemeClr val="bg2">
                              <a:lumMod val="10000"/>
                            </a:schemeClr>
                          </a:solidFill>
                          <a:effectLst/>
                          <a:latin typeface="Calibri"/>
                        </a:rPr>
                        <a:t>$20,600</a:t>
                      </a:r>
                    </a:p>
                  </a:txBody>
                  <a:tcPr marL="9526" marR="9526" marT="9527" marB="0" anchor="b">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479652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4047" y="382555"/>
            <a:ext cx="9162880" cy="5097831"/>
          </a:xfrm>
          <a:prstGeom prst="rect">
            <a:avLst/>
          </a:prstGeom>
        </p:spPr>
      </p:pic>
    </p:spTree>
    <p:extLst>
      <p:ext uri="{BB962C8B-B14F-4D97-AF65-F5344CB8AC3E}">
        <p14:creationId xmlns:p14="http://schemas.microsoft.com/office/powerpoint/2010/main" val="12908704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12588" y="755779"/>
            <a:ext cx="8878065" cy="5008435"/>
          </a:xfrm>
        </p:spPr>
        <p:txBody>
          <a:bodyPr/>
          <a:lstStyle/>
          <a:p>
            <a:pPr eaLnBrk="1" hangingPunct="1"/>
            <a:br>
              <a:rPr lang="en-US" altLang="en-US" dirty="0">
                <a:ea typeface="Geneva"/>
                <a:cs typeface="Geneva"/>
              </a:rPr>
            </a:br>
            <a:r>
              <a:rPr lang="en-US" altLang="en-US" dirty="0">
                <a:ea typeface="Geneva"/>
                <a:cs typeface="Geneva"/>
              </a:rPr>
              <a:t>  </a:t>
            </a:r>
            <a:r>
              <a:rPr lang="en-US" altLang="en-US" dirty="0">
                <a:solidFill>
                  <a:schemeClr val="tx1"/>
                </a:solidFill>
                <a:ea typeface="Geneva"/>
                <a:cs typeface="Geneva"/>
              </a:rPr>
              <a:t>Program Options</a:t>
            </a:r>
          </a:p>
        </p:txBody>
      </p:sp>
      <p:sp>
        <p:nvSpPr>
          <p:cNvPr id="3" name="Text Placeholder 2"/>
          <p:cNvSpPr>
            <a:spLocks noGrp="1"/>
          </p:cNvSpPr>
          <p:nvPr>
            <p:ph type="body" sz="quarter" idx="4294967295"/>
          </p:nvPr>
        </p:nvSpPr>
        <p:spPr>
          <a:xfrm>
            <a:off x="471209" y="2360646"/>
            <a:ext cx="8066301" cy="2983722"/>
          </a:xfrm>
        </p:spPr>
        <p:txBody>
          <a:bodyPr rtlCol="0">
            <a:normAutofit/>
          </a:bodyPr>
          <a:lstStyle/>
          <a:p>
            <a:pPr eaLnBrk="1" fontAlgn="auto" hangingPunct="1">
              <a:spcAft>
                <a:spcPts val="0"/>
              </a:spcAft>
              <a:buFont typeface="Wingdings 3" charset="2"/>
              <a:buNone/>
              <a:defRPr/>
            </a:pPr>
            <a:endParaRPr lang="en-US" dirty="0"/>
          </a:p>
          <a:p>
            <a:pPr marL="457200" indent="-457200" eaLnBrk="1" fontAlgn="auto" hangingPunct="1">
              <a:spcAft>
                <a:spcPts val="0"/>
              </a:spcAft>
              <a:buFont typeface="Arial" panose="020B0604020202020204" pitchFamily="34" charset="0"/>
              <a:buAutoNum type="alphaUcPeriod"/>
              <a:defRPr/>
            </a:pPr>
            <a:r>
              <a:rPr lang="en-US" dirty="0">
                <a:solidFill>
                  <a:schemeClr val="bg1"/>
                </a:solidFill>
              </a:rPr>
              <a:t>Transfer Option – Associate degrees that are transferrable to four year institutions</a:t>
            </a:r>
          </a:p>
          <a:p>
            <a:pPr marL="457200" indent="-457200" eaLnBrk="1" fontAlgn="auto" hangingPunct="1">
              <a:spcAft>
                <a:spcPts val="0"/>
              </a:spcAft>
              <a:buFont typeface="Arial" panose="020B0604020202020204" pitchFamily="34" charset="0"/>
              <a:buAutoNum type="alphaUcPeriod"/>
              <a:defRPr/>
            </a:pPr>
            <a:endParaRPr lang="en-US" dirty="0">
              <a:solidFill>
                <a:schemeClr val="bg1"/>
              </a:solidFill>
            </a:endParaRPr>
          </a:p>
          <a:p>
            <a:pPr marL="457200" indent="-457200" eaLnBrk="1" fontAlgn="auto" hangingPunct="1">
              <a:spcAft>
                <a:spcPts val="0"/>
              </a:spcAft>
              <a:buFont typeface="Arial" panose="020B0604020202020204" pitchFamily="34" charset="0"/>
              <a:buAutoNum type="alphaUcPeriod"/>
              <a:defRPr/>
            </a:pPr>
            <a:r>
              <a:rPr lang="en-US" dirty="0">
                <a:solidFill>
                  <a:schemeClr val="bg1"/>
                </a:solidFill>
              </a:rPr>
              <a:t>Workforce Option – Skill-based degrees that are designed for direct entry into workforce in two years or less (certificate or Applied Associate degrees)</a:t>
            </a:r>
          </a:p>
          <a:p>
            <a:pPr marL="457200" indent="-457200" eaLnBrk="1" fontAlgn="auto" hangingPunct="1">
              <a:spcAft>
                <a:spcPts val="0"/>
              </a:spcAft>
              <a:buFont typeface="Arial" panose="020B0604020202020204" pitchFamily="34" charset="0"/>
              <a:buAutoNum type="alphaUcPeriod"/>
              <a:defRPr/>
            </a:pPr>
            <a:endParaRPr lang="en-US" dirty="0"/>
          </a:p>
        </p:txBody>
      </p:sp>
    </p:spTree>
    <p:extLst>
      <p:ext uri="{BB962C8B-B14F-4D97-AF65-F5344CB8AC3E}">
        <p14:creationId xmlns:p14="http://schemas.microsoft.com/office/powerpoint/2010/main" val="26092032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242" y="587829"/>
            <a:ext cx="9144000" cy="5220936"/>
          </a:xfrm>
        </p:spPr>
        <p:txBody>
          <a:bodyPr>
            <a:normAutofit/>
          </a:bodyPr>
          <a:lstStyle/>
          <a:p>
            <a:r>
              <a:rPr lang="en-US" dirty="0">
                <a:solidFill>
                  <a:schemeClr val="tx1"/>
                </a:solidFill>
              </a:rPr>
              <a:t>G3 -Get Skilled, Get a Job, Give Back</a:t>
            </a:r>
            <a:br>
              <a:rPr lang="en-US" dirty="0"/>
            </a:br>
            <a:r>
              <a:rPr lang="en-US" dirty="0"/>
              <a:t> </a:t>
            </a:r>
          </a:p>
        </p:txBody>
      </p:sp>
      <p:sp>
        <p:nvSpPr>
          <p:cNvPr id="3" name="Text Placeholder 2"/>
          <p:cNvSpPr>
            <a:spLocks noGrp="1"/>
          </p:cNvSpPr>
          <p:nvPr>
            <p:ph type="body" sz="quarter" idx="4294967295"/>
          </p:nvPr>
        </p:nvSpPr>
        <p:spPr>
          <a:xfrm>
            <a:off x="317241" y="1543283"/>
            <a:ext cx="8143136" cy="3771434"/>
          </a:xfrm>
        </p:spPr>
        <p:txBody>
          <a:bodyPr/>
          <a:lstStyle/>
          <a:p>
            <a:pPr lvl="1"/>
            <a:r>
              <a:rPr lang="en-US" dirty="0">
                <a:solidFill>
                  <a:schemeClr val="bg1"/>
                </a:solidFill>
              </a:rPr>
              <a:t>Healthcare, Information Technology, Manufacturing and Skilled Trades, Early Childhood Education, and Public Safety</a:t>
            </a:r>
          </a:p>
          <a:p>
            <a:pPr lvl="1"/>
            <a:r>
              <a:rPr lang="en-US" dirty="0">
                <a:solidFill>
                  <a:schemeClr val="bg1"/>
                </a:solidFill>
              </a:rPr>
              <a:t>Award:</a:t>
            </a:r>
          </a:p>
          <a:p>
            <a:pPr lvl="2"/>
            <a:r>
              <a:rPr lang="en-US" dirty="0">
                <a:solidFill>
                  <a:schemeClr val="bg1"/>
                </a:solidFill>
              </a:rPr>
              <a:t>Last dollar award up to tuition and fees</a:t>
            </a:r>
          </a:p>
          <a:p>
            <a:pPr lvl="2"/>
            <a:r>
              <a:rPr lang="en-US" dirty="0">
                <a:solidFill>
                  <a:schemeClr val="bg1"/>
                </a:solidFill>
              </a:rPr>
              <a:t>Bookstore allowance </a:t>
            </a:r>
          </a:p>
          <a:p>
            <a:pPr lvl="3"/>
            <a:r>
              <a:rPr lang="en-US" dirty="0">
                <a:solidFill>
                  <a:schemeClr val="bg1"/>
                </a:solidFill>
              </a:rPr>
              <a:t>For Full-time cannot exceed $500 per term</a:t>
            </a:r>
          </a:p>
          <a:p>
            <a:pPr lvl="2"/>
            <a:r>
              <a:rPr lang="en-US" dirty="0">
                <a:solidFill>
                  <a:schemeClr val="bg1"/>
                </a:solidFill>
              </a:rPr>
              <a:t>Student Support Incentive Grant (SSIG) – to qualify must be full-time (12 or more credits), eligible to receive full Pell Grant with a $0 EFC</a:t>
            </a:r>
          </a:p>
          <a:p>
            <a:pPr lvl="1"/>
            <a:endParaRPr lang="en-US" altLang="en-US" sz="1800" dirty="0">
              <a:solidFill>
                <a:schemeClr val="bg1"/>
              </a:solidFill>
            </a:endParaRPr>
          </a:p>
          <a:p>
            <a:endParaRPr lang="en-US" dirty="0"/>
          </a:p>
        </p:txBody>
      </p:sp>
    </p:spTree>
    <p:extLst>
      <p:ext uri="{BB962C8B-B14F-4D97-AF65-F5344CB8AC3E}">
        <p14:creationId xmlns:p14="http://schemas.microsoft.com/office/powerpoint/2010/main" val="41041872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Awards Ceremo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420" y="130628"/>
            <a:ext cx="8832467" cy="2102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itle 1"/>
          <p:cNvSpPr>
            <a:spLocks noGrp="1"/>
          </p:cNvSpPr>
          <p:nvPr>
            <p:ph type="title"/>
          </p:nvPr>
        </p:nvSpPr>
        <p:spPr>
          <a:xfrm>
            <a:off x="1311564" y="665018"/>
            <a:ext cx="6650181" cy="1237673"/>
          </a:xfrm>
        </p:spPr>
        <p:txBody>
          <a:bodyPr/>
          <a:lstStyle/>
          <a:p>
            <a:pPr eaLnBrk="1" hangingPunct="1"/>
            <a:r>
              <a:rPr lang="en-US" altLang="en-US" dirty="0">
                <a:solidFill>
                  <a:schemeClr val="tx1"/>
                </a:solidFill>
              </a:rPr>
              <a:t>Scholarships</a:t>
            </a:r>
          </a:p>
        </p:txBody>
      </p:sp>
      <p:sp>
        <p:nvSpPr>
          <p:cNvPr id="41988" name="TextBox 3"/>
          <p:cNvSpPr txBox="1">
            <a:spLocks noChangeArrowheads="1"/>
          </p:cNvSpPr>
          <p:nvPr/>
        </p:nvSpPr>
        <p:spPr bwMode="auto">
          <a:xfrm>
            <a:off x="923636" y="2346036"/>
            <a:ext cx="9310254"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defTabSz="914400" eaLnBrk="1" hangingPunct="1">
              <a:spcBef>
                <a:spcPct val="0"/>
              </a:spcBef>
              <a:buClrTx/>
              <a:buSzTx/>
              <a:buFontTx/>
              <a:buNone/>
            </a:pPr>
            <a:r>
              <a:rPr lang="en-US" altLang="en-US" sz="2400" dirty="0">
                <a:solidFill>
                  <a:schemeClr val="tx1"/>
                </a:solidFill>
              </a:rPr>
              <a:t>- Awards $800,000 </a:t>
            </a:r>
          </a:p>
          <a:p>
            <a:pPr defTabSz="914400" eaLnBrk="1" hangingPunct="1">
              <a:spcBef>
                <a:spcPct val="0"/>
              </a:spcBef>
              <a:buClrTx/>
              <a:buSzTx/>
              <a:buFontTx/>
              <a:buNone/>
            </a:pPr>
            <a:r>
              <a:rPr lang="en-US" altLang="en-US" sz="2400" dirty="0">
                <a:solidFill>
                  <a:schemeClr val="tx1"/>
                </a:solidFill>
              </a:rPr>
              <a:t>- Individual awards range from $100 to $4,000</a:t>
            </a:r>
          </a:p>
          <a:p>
            <a:pPr defTabSz="914400" eaLnBrk="1" hangingPunct="1">
              <a:spcBef>
                <a:spcPct val="0"/>
              </a:spcBef>
              <a:buClrTx/>
              <a:buSzTx/>
              <a:buFontTx/>
              <a:buNone/>
            </a:pPr>
            <a:r>
              <a:rPr lang="en-US" altLang="en-US" sz="2400" dirty="0">
                <a:solidFill>
                  <a:schemeClr val="tx1"/>
                </a:solidFill>
              </a:rPr>
              <a:t>- Average award: $1,500</a:t>
            </a:r>
          </a:p>
          <a:p>
            <a:pPr defTabSz="914400" eaLnBrk="1" hangingPunct="1">
              <a:spcBef>
                <a:spcPct val="0"/>
              </a:spcBef>
              <a:buClrTx/>
              <a:buSzTx/>
              <a:buFont typeface="Wingdings 3" panose="05040102010807070707" pitchFamily="18" charset="2"/>
              <a:buNone/>
            </a:pPr>
            <a:r>
              <a:rPr lang="en-US" altLang="en-US" sz="2400" dirty="0">
                <a:solidFill>
                  <a:schemeClr val="tx1"/>
                </a:solidFill>
              </a:rPr>
              <a:t>- One application @ www.reynolds.edu/scholarships</a:t>
            </a:r>
          </a:p>
          <a:p>
            <a:pPr defTabSz="914400" eaLnBrk="1" hangingPunct="1">
              <a:spcBef>
                <a:spcPct val="0"/>
              </a:spcBef>
              <a:buClrTx/>
              <a:buSzTx/>
              <a:buFontTx/>
              <a:buNone/>
            </a:pPr>
            <a:r>
              <a:rPr lang="en-US" altLang="en-US" sz="2400" dirty="0">
                <a:solidFill>
                  <a:schemeClr val="tx1"/>
                </a:solidFill>
              </a:rPr>
              <a:t>	- Open from December 1 – March 1</a:t>
            </a:r>
          </a:p>
          <a:p>
            <a:pPr defTabSz="914400" eaLnBrk="1" hangingPunct="1">
              <a:spcBef>
                <a:spcPct val="0"/>
              </a:spcBef>
              <a:buClrTx/>
              <a:buSzTx/>
              <a:buFont typeface="Wingdings 3" panose="05040102010807070707" pitchFamily="18" charset="2"/>
              <a:buNone/>
            </a:pPr>
            <a:r>
              <a:rPr lang="en-US" altLang="en-US" sz="2400" dirty="0">
                <a:solidFill>
                  <a:schemeClr val="tx1"/>
                </a:solidFill>
              </a:rPr>
              <a:t>- Complete Admissions application and FAFSA</a:t>
            </a:r>
          </a:p>
          <a:p>
            <a:pPr defTabSz="914400" eaLnBrk="1" hangingPunct="1">
              <a:spcBef>
                <a:spcPct val="0"/>
              </a:spcBef>
              <a:buClrTx/>
              <a:buSzTx/>
              <a:buFont typeface="Wingdings 3" panose="05040102010807070707" pitchFamily="18" charset="2"/>
              <a:buNone/>
            </a:pPr>
            <a:r>
              <a:rPr lang="en-US" altLang="en-US" sz="2400" dirty="0">
                <a:solidFill>
                  <a:schemeClr val="tx1"/>
                </a:solidFill>
              </a:rPr>
              <a:t>    before completing Scholarship Application </a:t>
            </a:r>
          </a:p>
          <a:p>
            <a:pPr defTabSz="914400" eaLnBrk="1" hangingPunct="1">
              <a:spcBef>
                <a:spcPct val="0"/>
              </a:spcBef>
              <a:buClrTx/>
              <a:buSzTx/>
              <a:buFontTx/>
              <a:buNone/>
            </a:pPr>
            <a:endParaRPr lang="en-US" altLang="en-US" sz="2400" dirty="0">
              <a:solidFill>
                <a:schemeClr val="tx1"/>
              </a:solidFill>
            </a:endParaRPr>
          </a:p>
          <a:p>
            <a:pPr defTabSz="914400" eaLnBrk="1" hangingPunct="1">
              <a:spcBef>
                <a:spcPct val="0"/>
              </a:spcBef>
              <a:buClrTx/>
              <a:buSzTx/>
              <a:buFontTx/>
              <a:buNone/>
            </a:pPr>
            <a:endParaRPr lang="en-US" altLang="en-US" sz="2400" dirty="0">
              <a:solidFill>
                <a:schemeClr val="tx1"/>
              </a:solidFill>
            </a:endParaRPr>
          </a:p>
        </p:txBody>
      </p:sp>
    </p:spTree>
    <p:extLst>
      <p:ext uri="{BB962C8B-B14F-4D97-AF65-F5344CB8AC3E}">
        <p14:creationId xmlns:p14="http://schemas.microsoft.com/office/powerpoint/2010/main" val="33176038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65314" y="65314"/>
            <a:ext cx="9078686" cy="747486"/>
          </a:xfrm>
        </p:spPr>
        <p:txBody>
          <a:bodyPr/>
          <a:lstStyle/>
          <a:p>
            <a:pPr eaLnBrk="1" hangingPunct="1"/>
            <a:r>
              <a:rPr lang="en-US" altLang="en-US" dirty="0">
                <a:solidFill>
                  <a:schemeClr val="bg1"/>
                </a:solidFill>
              </a:rPr>
              <a:t>The Honors Program at Reynolds</a:t>
            </a:r>
          </a:p>
        </p:txBody>
      </p:sp>
      <p:sp>
        <p:nvSpPr>
          <p:cNvPr id="44035" name="Text Placeholder 2"/>
          <p:cNvSpPr>
            <a:spLocks noGrp="1"/>
          </p:cNvSpPr>
          <p:nvPr>
            <p:ph type="body" sz="quarter" idx="4294967295"/>
          </p:nvPr>
        </p:nvSpPr>
        <p:spPr>
          <a:xfrm>
            <a:off x="290287" y="2523412"/>
            <a:ext cx="10233890" cy="3001818"/>
          </a:xfrm>
        </p:spPr>
        <p:txBody>
          <a:bodyPr/>
          <a:lstStyle/>
          <a:p>
            <a:pPr eaLnBrk="1" hangingPunct="1"/>
            <a:r>
              <a:rPr lang="en-US" altLang="en-US" sz="2400" dirty="0">
                <a:solidFill>
                  <a:schemeClr val="tx1"/>
                </a:solidFill>
              </a:rPr>
              <a:t>Transfer program students</a:t>
            </a:r>
          </a:p>
          <a:p>
            <a:pPr eaLnBrk="1" hangingPunct="1"/>
            <a:r>
              <a:rPr lang="en-US" altLang="en-US" sz="2400" dirty="0">
                <a:solidFill>
                  <a:schemeClr val="tx1"/>
                </a:solidFill>
              </a:rPr>
              <a:t>College Placement (VPT; SAT (520M/500V); ACT (22M/21E))</a:t>
            </a:r>
          </a:p>
          <a:p>
            <a:pPr eaLnBrk="1" hangingPunct="1"/>
            <a:r>
              <a:rPr lang="en-US" altLang="en-US" sz="2400" dirty="0">
                <a:solidFill>
                  <a:schemeClr val="tx1"/>
                </a:solidFill>
              </a:rPr>
              <a:t>3.5 high school GPA</a:t>
            </a:r>
          </a:p>
          <a:p>
            <a:pPr eaLnBrk="1" hangingPunct="1"/>
            <a:r>
              <a:rPr lang="en-US" altLang="en-US" sz="2400" dirty="0">
                <a:solidFill>
                  <a:schemeClr val="tx1"/>
                </a:solidFill>
              </a:rPr>
              <a:t>Writing sample</a:t>
            </a:r>
          </a:p>
          <a:p>
            <a:pPr eaLnBrk="1" hangingPunct="1"/>
            <a:r>
              <a:rPr lang="en-US" altLang="en-US" sz="2400" dirty="0">
                <a:solidFill>
                  <a:schemeClr val="tx1"/>
                </a:solidFill>
              </a:rPr>
              <a:t>2 letters of recommendation</a:t>
            </a:r>
          </a:p>
          <a:p>
            <a:pPr eaLnBrk="1" hangingPunct="1"/>
            <a:r>
              <a:rPr lang="en-US" altLang="en-US" sz="2400" dirty="0">
                <a:solidFill>
                  <a:schemeClr val="tx1"/>
                </a:solidFill>
              </a:rPr>
              <a:t>Additional scholarship opportunities</a:t>
            </a:r>
          </a:p>
          <a:p>
            <a:pPr eaLnBrk="1" hangingPunct="1"/>
            <a:r>
              <a:rPr lang="en-US" altLang="en-US" sz="2000" dirty="0">
                <a:solidFill>
                  <a:schemeClr val="tx1"/>
                </a:solidFill>
                <a:hlinkClick r:id="rId2"/>
              </a:rPr>
              <a:t>http://www.reynolds.edu/get_started/honors/default.aspx</a:t>
            </a:r>
            <a:r>
              <a:rPr lang="en-US" altLang="en-US" sz="2000" dirty="0">
                <a:solidFill>
                  <a:schemeClr val="tx1"/>
                </a:solidFill>
              </a:rPr>
              <a:t> </a:t>
            </a:r>
          </a:p>
          <a:p>
            <a:pPr eaLnBrk="1" hangingPunct="1"/>
            <a:endParaRPr lang="en-US" altLang="en-US" dirty="0">
              <a:solidFill>
                <a:schemeClr val="tx1"/>
              </a:solidFill>
            </a:endParaRPr>
          </a:p>
          <a:p>
            <a:pPr eaLnBrk="1" hangingPunct="1"/>
            <a:endParaRPr lang="en-US" altLang="en-US" dirty="0"/>
          </a:p>
        </p:txBody>
      </p:sp>
      <p:pic>
        <p:nvPicPr>
          <p:cNvPr id="44036" name="Picture 2" descr="Stud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4" y="970902"/>
            <a:ext cx="9124509" cy="1410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9160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671" y="483052"/>
            <a:ext cx="10178322" cy="1492132"/>
          </a:xfrm>
        </p:spPr>
        <p:txBody>
          <a:bodyPr>
            <a:normAutofit/>
          </a:bodyPr>
          <a:lstStyle/>
          <a:p>
            <a:r>
              <a:rPr lang="en-US" dirty="0"/>
              <a:t>Forms</a:t>
            </a:r>
          </a:p>
        </p:txBody>
      </p:sp>
      <p:sp>
        <p:nvSpPr>
          <p:cNvPr id="3" name="Content Placeholder 2"/>
          <p:cNvSpPr>
            <a:spLocks noGrp="1"/>
          </p:cNvSpPr>
          <p:nvPr>
            <p:ph idx="1"/>
          </p:nvPr>
        </p:nvSpPr>
        <p:spPr>
          <a:xfrm>
            <a:off x="647671" y="1145643"/>
            <a:ext cx="6015897" cy="3593591"/>
          </a:xfrm>
        </p:spPr>
        <p:txBody>
          <a:bodyPr>
            <a:normAutofit/>
          </a:bodyPr>
          <a:lstStyle/>
          <a:p>
            <a:endParaRPr lang="en-US" dirty="0"/>
          </a:p>
          <a:p>
            <a:pPr>
              <a:buNone/>
            </a:pPr>
            <a:r>
              <a:rPr lang="en-US" dirty="0"/>
              <a:t>Multiple forms needed to apply for financial aid</a:t>
            </a:r>
          </a:p>
          <a:p>
            <a:pPr lvl="1"/>
            <a:endParaRPr lang="en-US" dirty="0"/>
          </a:p>
          <a:p>
            <a:pPr lvl="1">
              <a:buFont typeface="Wingdings" pitchFamily="2" charset="2"/>
              <a:buChar char="§"/>
            </a:pPr>
            <a:r>
              <a:rPr lang="en-US" dirty="0"/>
              <a:t>FAFSA (Free Application for Federal Student Aid); All schools require this form</a:t>
            </a:r>
          </a:p>
          <a:p>
            <a:pPr lvl="1">
              <a:buFont typeface="Wingdings" pitchFamily="2" charset="2"/>
              <a:buChar char="§"/>
            </a:pPr>
            <a:endParaRPr lang="en-US" dirty="0"/>
          </a:p>
          <a:p>
            <a:pPr lvl="1">
              <a:buFont typeface="Wingdings" pitchFamily="2" charset="2"/>
              <a:buChar char="§"/>
            </a:pPr>
            <a:r>
              <a:rPr lang="en-US" dirty="0"/>
              <a:t>CSS PROFILE required by most private schools</a:t>
            </a:r>
          </a:p>
          <a:p>
            <a:pPr lvl="1">
              <a:buFont typeface="Wingdings" pitchFamily="2" charset="2"/>
              <a:buChar char="§"/>
            </a:pPr>
            <a:endParaRPr lang="en-US" dirty="0"/>
          </a:p>
          <a:p>
            <a:pPr lvl="1">
              <a:buFont typeface="Wingdings" pitchFamily="2" charset="2"/>
              <a:buChar char="§"/>
            </a:pPr>
            <a:r>
              <a:rPr lang="en-US" dirty="0"/>
              <a:t>VA TAG Application (private)</a:t>
            </a:r>
          </a:p>
          <a:p>
            <a:pPr lvl="1">
              <a:buNone/>
            </a:pPr>
            <a:endParaRPr lang="en-US" dirty="0"/>
          </a:p>
          <a:p>
            <a:pPr lvl="1"/>
            <a:endParaRPr lang="en-US" dirty="0"/>
          </a:p>
        </p:txBody>
      </p:sp>
      <p:pic>
        <p:nvPicPr>
          <p:cNvPr id="4" name="Picture 3" descr="A person standing in front of a building&#10;&#10;Description automatically generated">
            <a:extLst>
              <a:ext uri="{FF2B5EF4-FFF2-40B4-BE49-F238E27FC236}">
                <a16:creationId xmlns:a16="http://schemas.microsoft.com/office/drawing/2014/main" id="{18D81609-222B-417B-B48E-F84E0ECD5788}"/>
              </a:ext>
            </a:extLst>
          </p:cNvPr>
          <p:cNvPicPr>
            <a:picLocks noChangeAspect="1"/>
          </p:cNvPicPr>
          <p:nvPr/>
        </p:nvPicPr>
        <p:blipFill rotWithShape="1">
          <a:blip r:embed="rId2">
            <a:extLst>
              <a:ext uri="{28A0092B-C50C-407E-A947-70E740481C1C}">
                <a14:useLocalDpi xmlns:a14="http://schemas.microsoft.com/office/drawing/2010/main" val="0"/>
              </a:ext>
            </a:extLst>
          </a:blip>
          <a:srcRect l="12951" r="11960" b="3"/>
          <a:stretch/>
        </p:blipFill>
        <p:spPr>
          <a:xfrm>
            <a:off x="6331662" y="1145643"/>
            <a:ext cx="3860171" cy="3855489"/>
          </a:xfrm>
          <a:custGeom>
            <a:avLst/>
            <a:gdLst/>
            <a:ahLst/>
            <a:cxnLst/>
            <a:rect l="l" t="t" r="r" b="b"/>
            <a:pathLst>
              <a:path w="3860171" h="3855489">
                <a:moveTo>
                  <a:pt x="1930086" y="0"/>
                </a:moveTo>
                <a:lnTo>
                  <a:pt x="1967540" y="3511"/>
                </a:lnTo>
                <a:lnTo>
                  <a:pt x="2003824" y="12875"/>
                </a:lnTo>
                <a:lnTo>
                  <a:pt x="2038938" y="26920"/>
                </a:lnTo>
                <a:lnTo>
                  <a:pt x="2075222" y="44477"/>
                </a:lnTo>
                <a:lnTo>
                  <a:pt x="2109166" y="64375"/>
                </a:lnTo>
                <a:lnTo>
                  <a:pt x="2144279" y="85443"/>
                </a:lnTo>
                <a:lnTo>
                  <a:pt x="2179393" y="104171"/>
                </a:lnTo>
                <a:lnTo>
                  <a:pt x="2214507" y="122898"/>
                </a:lnTo>
                <a:lnTo>
                  <a:pt x="2248450" y="136943"/>
                </a:lnTo>
                <a:lnTo>
                  <a:pt x="2285905" y="146307"/>
                </a:lnTo>
                <a:lnTo>
                  <a:pt x="2322189" y="150989"/>
                </a:lnTo>
                <a:lnTo>
                  <a:pt x="2360814" y="150989"/>
                </a:lnTo>
                <a:lnTo>
                  <a:pt x="2400610" y="148648"/>
                </a:lnTo>
                <a:lnTo>
                  <a:pt x="2440405" y="143966"/>
                </a:lnTo>
                <a:lnTo>
                  <a:pt x="2480201" y="138114"/>
                </a:lnTo>
                <a:lnTo>
                  <a:pt x="2519996" y="133432"/>
                </a:lnTo>
                <a:lnTo>
                  <a:pt x="2559792" y="129921"/>
                </a:lnTo>
                <a:lnTo>
                  <a:pt x="2597247" y="131091"/>
                </a:lnTo>
                <a:lnTo>
                  <a:pt x="2633531" y="135773"/>
                </a:lnTo>
                <a:lnTo>
                  <a:pt x="2668644" y="146307"/>
                </a:lnTo>
                <a:lnTo>
                  <a:pt x="2697906" y="161523"/>
                </a:lnTo>
                <a:lnTo>
                  <a:pt x="2725997" y="181421"/>
                </a:lnTo>
                <a:lnTo>
                  <a:pt x="2750577" y="204830"/>
                </a:lnTo>
                <a:lnTo>
                  <a:pt x="2775156" y="231750"/>
                </a:lnTo>
                <a:lnTo>
                  <a:pt x="2797395" y="259841"/>
                </a:lnTo>
                <a:lnTo>
                  <a:pt x="2819634" y="289103"/>
                </a:lnTo>
                <a:lnTo>
                  <a:pt x="2841872" y="318364"/>
                </a:lnTo>
                <a:lnTo>
                  <a:pt x="2864111" y="346455"/>
                </a:lnTo>
                <a:lnTo>
                  <a:pt x="2887520" y="373376"/>
                </a:lnTo>
                <a:lnTo>
                  <a:pt x="2914441" y="396785"/>
                </a:lnTo>
                <a:lnTo>
                  <a:pt x="2940191" y="417853"/>
                </a:lnTo>
                <a:lnTo>
                  <a:pt x="2969452" y="434240"/>
                </a:lnTo>
                <a:lnTo>
                  <a:pt x="3001055" y="448285"/>
                </a:lnTo>
                <a:lnTo>
                  <a:pt x="3034998" y="459990"/>
                </a:lnTo>
                <a:lnTo>
                  <a:pt x="3070112" y="470524"/>
                </a:lnTo>
                <a:lnTo>
                  <a:pt x="3105226" y="479888"/>
                </a:lnTo>
                <a:lnTo>
                  <a:pt x="3141510" y="489251"/>
                </a:lnTo>
                <a:lnTo>
                  <a:pt x="3175453" y="499785"/>
                </a:lnTo>
                <a:lnTo>
                  <a:pt x="3209396" y="511490"/>
                </a:lnTo>
                <a:lnTo>
                  <a:pt x="3240999" y="525535"/>
                </a:lnTo>
                <a:lnTo>
                  <a:pt x="3269090" y="543092"/>
                </a:lnTo>
                <a:lnTo>
                  <a:pt x="3294840" y="564161"/>
                </a:lnTo>
                <a:lnTo>
                  <a:pt x="3315908" y="589911"/>
                </a:lnTo>
                <a:lnTo>
                  <a:pt x="3333465" y="618002"/>
                </a:lnTo>
                <a:lnTo>
                  <a:pt x="3347510" y="649604"/>
                </a:lnTo>
                <a:lnTo>
                  <a:pt x="3359215" y="683547"/>
                </a:lnTo>
                <a:lnTo>
                  <a:pt x="3369749" y="717491"/>
                </a:lnTo>
                <a:lnTo>
                  <a:pt x="3379113" y="753775"/>
                </a:lnTo>
                <a:lnTo>
                  <a:pt x="3388476" y="788889"/>
                </a:lnTo>
                <a:lnTo>
                  <a:pt x="3399010" y="824002"/>
                </a:lnTo>
                <a:lnTo>
                  <a:pt x="3410715" y="857946"/>
                </a:lnTo>
                <a:lnTo>
                  <a:pt x="3424760" y="889548"/>
                </a:lnTo>
                <a:lnTo>
                  <a:pt x="3441147" y="918809"/>
                </a:lnTo>
                <a:lnTo>
                  <a:pt x="3462215" y="944560"/>
                </a:lnTo>
                <a:lnTo>
                  <a:pt x="3485624" y="971480"/>
                </a:lnTo>
                <a:lnTo>
                  <a:pt x="3512545" y="994889"/>
                </a:lnTo>
                <a:lnTo>
                  <a:pt x="3540636" y="1017128"/>
                </a:lnTo>
                <a:lnTo>
                  <a:pt x="3571068" y="1039367"/>
                </a:lnTo>
                <a:lnTo>
                  <a:pt x="3600329" y="1061605"/>
                </a:lnTo>
                <a:lnTo>
                  <a:pt x="3628420" y="1083844"/>
                </a:lnTo>
                <a:lnTo>
                  <a:pt x="3655341" y="1108424"/>
                </a:lnTo>
                <a:lnTo>
                  <a:pt x="3678750" y="1133003"/>
                </a:lnTo>
                <a:lnTo>
                  <a:pt x="3698648" y="1161094"/>
                </a:lnTo>
                <a:lnTo>
                  <a:pt x="3713864" y="1190356"/>
                </a:lnTo>
                <a:lnTo>
                  <a:pt x="3724398" y="1225469"/>
                </a:lnTo>
                <a:lnTo>
                  <a:pt x="3729080" y="1261754"/>
                </a:lnTo>
                <a:lnTo>
                  <a:pt x="3730250" y="1299208"/>
                </a:lnTo>
                <a:lnTo>
                  <a:pt x="3726739" y="1339004"/>
                </a:lnTo>
                <a:lnTo>
                  <a:pt x="3722057" y="1378799"/>
                </a:lnTo>
                <a:lnTo>
                  <a:pt x="3716205" y="1418595"/>
                </a:lnTo>
                <a:lnTo>
                  <a:pt x="3711523" y="1458391"/>
                </a:lnTo>
                <a:lnTo>
                  <a:pt x="3709182" y="1498186"/>
                </a:lnTo>
                <a:lnTo>
                  <a:pt x="3709182" y="1536811"/>
                </a:lnTo>
                <a:lnTo>
                  <a:pt x="3713864" y="1573096"/>
                </a:lnTo>
                <a:lnTo>
                  <a:pt x="3723228" y="1609380"/>
                </a:lnTo>
                <a:lnTo>
                  <a:pt x="3737273" y="1643323"/>
                </a:lnTo>
                <a:lnTo>
                  <a:pt x="3756000" y="1678437"/>
                </a:lnTo>
                <a:lnTo>
                  <a:pt x="3774728" y="1713550"/>
                </a:lnTo>
                <a:lnTo>
                  <a:pt x="3795796" y="1748664"/>
                </a:lnTo>
                <a:lnTo>
                  <a:pt x="3815694" y="1782608"/>
                </a:lnTo>
                <a:lnTo>
                  <a:pt x="3833250" y="1818892"/>
                </a:lnTo>
                <a:lnTo>
                  <a:pt x="3847296" y="1854005"/>
                </a:lnTo>
                <a:lnTo>
                  <a:pt x="3856660" y="1890290"/>
                </a:lnTo>
                <a:lnTo>
                  <a:pt x="3860171" y="1927744"/>
                </a:lnTo>
                <a:lnTo>
                  <a:pt x="3856660" y="1965199"/>
                </a:lnTo>
                <a:lnTo>
                  <a:pt x="3847296" y="2001483"/>
                </a:lnTo>
                <a:lnTo>
                  <a:pt x="3833250" y="2036597"/>
                </a:lnTo>
                <a:lnTo>
                  <a:pt x="3815694" y="2072881"/>
                </a:lnTo>
                <a:lnTo>
                  <a:pt x="3795796" y="2106824"/>
                </a:lnTo>
                <a:lnTo>
                  <a:pt x="3774728" y="2141938"/>
                </a:lnTo>
                <a:lnTo>
                  <a:pt x="3756000" y="2177052"/>
                </a:lnTo>
                <a:lnTo>
                  <a:pt x="3737273" y="2212166"/>
                </a:lnTo>
                <a:lnTo>
                  <a:pt x="3723228" y="2246109"/>
                </a:lnTo>
                <a:lnTo>
                  <a:pt x="3713864" y="2282393"/>
                </a:lnTo>
                <a:lnTo>
                  <a:pt x="3709182" y="2318677"/>
                </a:lnTo>
                <a:lnTo>
                  <a:pt x="3709182" y="2357302"/>
                </a:lnTo>
                <a:lnTo>
                  <a:pt x="3711523" y="2397098"/>
                </a:lnTo>
                <a:lnTo>
                  <a:pt x="3716205" y="2436894"/>
                </a:lnTo>
                <a:lnTo>
                  <a:pt x="3722057" y="2476689"/>
                </a:lnTo>
                <a:lnTo>
                  <a:pt x="3726739" y="2516485"/>
                </a:lnTo>
                <a:lnTo>
                  <a:pt x="3730250" y="2556280"/>
                </a:lnTo>
                <a:lnTo>
                  <a:pt x="3729080" y="2593735"/>
                </a:lnTo>
                <a:lnTo>
                  <a:pt x="3724398" y="2630019"/>
                </a:lnTo>
                <a:lnTo>
                  <a:pt x="3713864" y="2665133"/>
                </a:lnTo>
                <a:lnTo>
                  <a:pt x="3698648" y="2694394"/>
                </a:lnTo>
                <a:lnTo>
                  <a:pt x="3678750" y="2722485"/>
                </a:lnTo>
                <a:lnTo>
                  <a:pt x="3655341" y="2747065"/>
                </a:lnTo>
                <a:lnTo>
                  <a:pt x="3628420" y="2771645"/>
                </a:lnTo>
                <a:lnTo>
                  <a:pt x="3600329" y="2793883"/>
                </a:lnTo>
                <a:lnTo>
                  <a:pt x="3571068" y="2816122"/>
                </a:lnTo>
                <a:lnTo>
                  <a:pt x="3540636" y="2838361"/>
                </a:lnTo>
                <a:lnTo>
                  <a:pt x="3512545" y="2860599"/>
                </a:lnTo>
                <a:lnTo>
                  <a:pt x="3485624" y="2884009"/>
                </a:lnTo>
                <a:lnTo>
                  <a:pt x="3462215" y="2910929"/>
                </a:lnTo>
                <a:lnTo>
                  <a:pt x="3441147" y="2936679"/>
                </a:lnTo>
                <a:lnTo>
                  <a:pt x="3424760" y="2965941"/>
                </a:lnTo>
                <a:lnTo>
                  <a:pt x="3410715" y="2997543"/>
                </a:lnTo>
                <a:lnTo>
                  <a:pt x="3399010" y="3031486"/>
                </a:lnTo>
                <a:lnTo>
                  <a:pt x="3388476" y="3066600"/>
                </a:lnTo>
                <a:lnTo>
                  <a:pt x="3379113" y="3101714"/>
                </a:lnTo>
                <a:lnTo>
                  <a:pt x="3369749" y="3137998"/>
                </a:lnTo>
                <a:lnTo>
                  <a:pt x="3359215" y="3171941"/>
                </a:lnTo>
                <a:lnTo>
                  <a:pt x="3347510" y="3205885"/>
                </a:lnTo>
                <a:lnTo>
                  <a:pt x="3333465" y="3237487"/>
                </a:lnTo>
                <a:lnTo>
                  <a:pt x="3315908" y="3265578"/>
                </a:lnTo>
                <a:lnTo>
                  <a:pt x="3294840" y="3291328"/>
                </a:lnTo>
                <a:lnTo>
                  <a:pt x="3269090" y="3312396"/>
                </a:lnTo>
                <a:lnTo>
                  <a:pt x="3240999" y="3329953"/>
                </a:lnTo>
                <a:lnTo>
                  <a:pt x="3209396" y="3343999"/>
                </a:lnTo>
                <a:lnTo>
                  <a:pt x="3175453" y="3355703"/>
                </a:lnTo>
                <a:lnTo>
                  <a:pt x="3141510" y="3366237"/>
                </a:lnTo>
                <a:lnTo>
                  <a:pt x="3105226" y="3375601"/>
                </a:lnTo>
                <a:lnTo>
                  <a:pt x="3070112" y="3384965"/>
                </a:lnTo>
                <a:lnTo>
                  <a:pt x="3034998" y="3395499"/>
                </a:lnTo>
                <a:lnTo>
                  <a:pt x="3001055" y="3407203"/>
                </a:lnTo>
                <a:lnTo>
                  <a:pt x="2969452" y="3421249"/>
                </a:lnTo>
                <a:lnTo>
                  <a:pt x="2940191" y="3437635"/>
                </a:lnTo>
                <a:lnTo>
                  <a:pt x="2914441" y="3458704"/>
                </a:lnTo>
                <a:lnTo>
                  <a:pt x="2887520" y="3482113"/>
                </a:lnTo>
                <a:lnTo>
                  <a:pt x="2864111" y="3509033"/>
                </a:lnTo>
                <a:lnTo>
                  <a:pt x="2841872" y="3537124"/>
                </a:lnTo>
                <a:lnTo>
                  <a:pt x="2819634" y="3566386"/>
                </a:lnTo>
                <a:lnTo>
                  <a:pt x="2797395" y="3595647"/>
                </a:lnTo>
                <a:lnTo>
                  <a:pt x="2775156" y="3623738"/>
                </a:lnTo>
                <a:lnTo>
                  <a:pt x="2750577" y="3650659"/>
                </a:lnTo>
                <a:lnTo>
                  <a:pt x="2725997" y="3674068"/>
                </a:lnTo>
                <a:lnTo>
                  <a:pt x="2697906" y="3693966"/>
                </a:lnTo>
                <a:lnTo>
                  <a:pt x="2668644" y="3709182"/>
                </a:lnTo>
                <a:lnTo>
                  <a:pt x="2633531" y="3719716"/>
                </a:lnTo>
                <a:lnTo>
                  <a:pt x="2597247" y="3724398"/>
                </a:lnTo>
                <a:lnTo>
                  <a:pt x="2559792" y="3725568"/>
                </a:lnTo>
                <a:lnTo>
                  <a:pt x="2519996" y="3722057"/>
                </a:lnTo>
                <a:lnTo>
                  <a:pt x="2480201" y="3717375"/>
                </a:lnTo>
                <a:lnTo>
                  <a:pt x="2440405" y="3711523"/>
                </a:lnTo>
                <a:lnTo>
                  <a:pt x="2400610" y="3706841"/>
                </a:lnTo>
                <a:lnTo>
                  <a:pt x="2360814" y="3704500"/>
                </a:lnTo>
                <a:lnTo>
                  <a:pt x="2322189" y="3704500"/>
                </a:lnTo>
                <a:lnTo>
                  <a:pt x="2285905" y="3709182"/>
                </a:lnTo>
                <a:lnTo>
                  <a:pt x="2248450" y="3718545"/>
                </a:lnTo>
                <a:lnTo>
                  <a:pt x="2214507" y="3732591"/>
                </a:lnTo>
                <a:lnTo>
                  <a:pt x="2179393" y="3751318"/>
                </a:lnTo>
                <a:lnTo>
                  <a:pt x="2144279" y="3770045"/>
                </a:lnTo>
                <a:lnTo>
                  <a:pt x="2109166" y="3791114"/>
                </a:lnTo>
                <a:lnTo>
                  <a:pt x="2075222" y="3811011"/>
                </a:lnTo>
                <a:lnTo>
                  <a:pt x="2038938" y="3828568"/>
                </a:lnTo>
                <a:lnTo>
                  <a:pt x="2003824" y="3842614"/>
                </a:lnTo>
                <a:lnTo>
                  <a:pt x="1967540" y="3851978"/>
                </a:lnTo>
                <a:lnTo>
                  <a:pt x="1930086" y="3855489"/>
                </a:lnTo>
                <a:lnTo>
                  <a:pt x="1892631" y="3851978"/>
                </a:lnTo>
                <a:lnTo>
                  <a:pt x="1856347" y="3842614"/>
                </a:lnTo>
                <a:lnTo>
                  <a:pt x="1821233" y="3828568"/>
                </a:lnTo>
                <a:lnTo>
                  <a:pt x="1784949" y="3811011"/>
                </a:lnTo>
                <a:lnTo>
                  <a:pt x="1751005" y="3791114"/>
                </a:lnTo>
                <a:lnTo>
                  <a:pt x="1715892" y="3770045"/>
                </a:lnTo>
                <a:lnTo>
                  <a:pt x="1680778" y="3751318"/>
                </a:lnTo>
                <a:lnTo>
                  <a:pt x="1645664" y="3732591"/>
                </a:lnTo>
                <a:lnTo>
                  <a:pt x="1610550" y="3718545"/>
                </a:lnTo>
                <a:lnTo>
                  <a:pt x="1574266" y="3709182"/>
                </a:lnTo>
                <a:lnTo>
                  <a:pt x="1537982" y="3704500"/>
                </a:lnTo>
                <a:lnTo>
                  <a:pt x="1499357" y="3704500"/>
                </a:lnTo>
                <a:lnTo>
                  <a:pt x="1459561" y="3706841"/>
                </a:lnTo>
                <a:lnTo>
                  <a:pt x="1419766" y="3711523"/>
                </a:lnTo>
                <a:lnTo>
                  <a:pt x="1379970" y="3717375"/>
                </a:lnTo>
                <a:lnTo>
                  <a:pt x="1340175" y="3722057"/>
                </a:lnTo>
                <a:lnTo>
                  <a:pt x="1300379" y="3725568"/>
                </a:lnTo>
                <a:lnTo>
                  <a:pt x="1262924" y="3724398"/>
                </a:lnTo>
                <a:lnTo>
                  <a:pt x="1226640" y="3719716"/>
                </a:lnTo>
                <a:lnTo>
                  <a:pt x="1191526" y="3709182"/>
                </a:lnTo>
                <a:lnTo>
                  <a:pt x="1162265" y="3693966"/>
                </a:lnTo>
                <a:lnTo>
                  <a:pt x="1134174" y="3674068"/>
                </a:lnTo>
                <a:lnTo>
                  <a:pt x="1109594" y="3650659"/>
                </a:lnTo>
                <a:lnTo>
                  <a:pt x="1085015" y="3623738"/>
                </a:lnTo>
                <a:lnTo>
                  <a:pt x="1062776" y="3595647"/>
                </a:lnTo>
                <a:lnTo>
                  <a:pt x="1040537" y="3566386"/>
                </a:lnTo>
                <a:lnTo>
                  <a:pt x="1018299" y="3537124"/>
                </a:lnTo>
                <a:lnTo>
                  <a:pt x="996060" y="3509033"/>
                </a:lnTo>
                <a:lnTo>
                  <a:pt x="972651" y="3482113"/>
                </a:lnTo>
                <a:lnTo>
                  <a:pt x="945730" y="3458704"/>
                </a:lnTo>
                <a:lnTo>
                  <a:pt x="919980" y="3437635"/>
                </a:lnTo>
                <a:lnTo>
                  <a:pt x="890719" y="3421249"/>
                </a:lnTo>
                <a:lnTo>
                  <a:pt x="859116" y="3407203"/>
                </a:lnTo>
                <a:lnTo>
                  <a:pt x="825173" y="3395499"/>
                </a:lnTo>
                <a:lnTo>
                  <a:pt x="790059" y="3384965"/>
                </a:lnTo>
                <a:lnTo>
                  <a:pt x="754946" y="3375601"/>
                </a:lnTo>
                <a:lnTo>
                  <a:pt x="718662" y="3366237"/>
                </a:lnTo>
                <a:lnTo>
                  <a:pt x="684718" y="3355703"/>
                </a:lnTo>
                <a:lnTo>
                  <a:pt x="650775" y="3343999"/>
                </a:lnTo>
                <a:lnTo>
                  <a:pt x="619173" y="3329953"/>
                </a:lnTo>
                <a:lnTo>
                  <a:pt x="591082" y="3312396"/>
                </a:lnTo>
                <a:lnTo>
                  <a:pt x="565332" y="3291328"/>
                </a:lnTo>
                <a:lnTo>
                  <a:pt x="544263" y="3265578"/>
                </a:lnTo>
                <a:lnTo>
                  <a:pt x="526706" y="3237487"/>
                </a:lnTo>
                <a:lnTo>
                  <a:pt x="512661" y="3205885"/>
                </a:lnTo>
                <a:lnTo>
                  <a:pt x="500956" y="3171941"/>
                </a:lnTo>
                <a:lnTo>
                  <a:pt x="490422" y="3137998"/>
                </a:lnTo>
                <a:lnTo>
                  <a:pt x="481059" y="3101714"/>
                </a:lnTo>
                <a:lnTo>
                  <a:pt x="471695" y="3066600"/>
                </a:lnTo>
                <a:lnTo>
                  <a:pt x="461161" y="3031486"/>
                </a:lnTo>
                <a:lnTo>
                  <a:pt x="449456" y="2997543"/>
                </a:lnTo>
                <a:lnTo>
                  <a:pt x="435411" y="2965941"/>
                </a:lnTo>
                <a:lnTo>
                  <a:pt x="419024" y="2936679"/>
                </a:lnTo>
                <a:lnTo>
                  <a:pt x="397956" y="2910929"/>
                </a:lnTo>
                <a:lnTo>
                  <a:pt x="374547" y="2884009"/>
                </a:lnTo>
                <a:lnTo>
                  <a:pt x="347626" y="2860599"/>
                </a:lnTo>
                <a:lnTo>
                  <a:pt x="318365" y="2838361"/>
                </a:lnTo>
                <a:lnTo>
                  <a:pt x="289103" y="2816122"/>
                </a:lnTo>
                <a:lnTo>
                  <a:pt x="259842" y="2793883"/>
                </a:lnTo>
                <a:lnTo>
                  <a:pt x="231751" y="2771645"/>
                </a:lnTo>
                <a:lnTo>
                  <a:pt x="204830" y="2747065"/>
                </a:lnTo>
                <a:lnTo>
                  <a:pt x="181421" y="2722485"/>
                </a:lnTo>
                <a:lnTo>
                  <a:pt x="161523" y="2694394"/>
                </a:lnTo>
                <a:lnTo>
                  <a:pt x="146308" y="2665133"/>
                </a:lnTo>
                <a:lnTo>
                  <a:pt x="135773" y="2630019"/>
                </a:lnTo>
                <a:lnTo>
                  <a:pt x="131092" y="2593735"/>
                </a:lnTo>
                <a:lnTo>
                  <a:pt x="129921" y="2556280"/>
                </a:lnTo>
                <a:lnTo>
                  <a:pt x="133432" y="2516485"/>
                </a:lnTo>
                <a:lnTo>
                  <a:pt x="138114" y="2476689"/>
                </a:lnTo>
                <a:lnTo>
                  <a:pt x="143967" y="2436894"/>
                </a:lnTo>
                <a:lnTo>
                  <a:pt x="148648" y="2397098"/>
                </a:lnTo>
                <a:lnTo>
                  <a:pt x="150989" y="2357302"/>
                </a:lnTo>
                <a:lnTo>
                  <a:pt x="150989" y="2318677"/>
                </a:lnTo>
                <a:lnTo>
                  <a:pt x="146308" y="2282393"/>
                </a:lnTo>
                <a:lnTo>
                  <a:pt x="136944" y="2246109"/>
                </a:lnTo>
                <a:lnTo>
                  <a:pt x="122898" y="2212166"/>
                </a:lnTo>
                <a:lnTo>
                  <a:pt x="105341" y="2177052"/>
                </a:lnTo>
                <a:lnTo>
                  <a:pt x="85444" y="2141938"/>
                </a:lnTo>
                <a:lnTo>
                  <a:pt x="64375" y="2106824"/>
                </a:lnTo>
                <a:lnTo>
                  <a:pt x="44478" y="2072881"/>
                </a:lnTo>
                <a:lnTo>
                  <a:pt x="26921" y="2036597"/>
                </a:lnTo>
                <a:lnTo>
                  <a:pt x="12875" y="2001483"/>
                </a:lnTo>
                <a:lnTo>
                  <a:pt x="3512" y="1965199"/>
                </a:lnTo>
                <a:lnTo>
                  <a:pt x="0" y="1927744"/>
                </a:lnTo>
                <a:lnTo>
                  <a:pt x="3512" y="1890290"/>
                </a:lnTo>
                <a:lnTo>
                  <a:pt x="12875" y="1854005"/>
                </a:lnTo>
                <a:lnTo>
                  <a:pt x="26921" y="1818892"/>
                </a:lnTo>
                <a:lnTo>
                  <a:pt x="44478" y="1782608"/>
                </a:lnTo>
                <a:lnTo>
                  <a:pt x="64375" y="1748664"/>
                </a:lnTo>
                <a:lnTo>
                  <a:pt x="85444" y="1713550"/>
                </a:lnTo>
                <a:lnTo>
                  <a:pt x="105341" y="1678437"/>
                </a:lnTo>
                <a:lnTo>
                  <a:pt x="122898" y="1643323"/>
                </a:lnTo>
                <a:lnTo>
                  <a:pt x="136944" y="1609380"/>
                </a:lnTo>
                <a:lnTo>
                  <a:pt x="146308" y="1573096"/>
                </a:lnTo>
                <a:lnTo>
                  <a:pt x="150989" y="1536811"/>
                </a:lnTo>
                <a:lnTo>
                  <a:pt x="150989" y="1498186"/>
                </a:lnTo>
                <a:lnTo>
                  <a:pt x="148648" y="1458391"/>
                </a:lnTo>
                <a:lnTo>
                  <a:pt x="143967" y="1418595"/>
                </a:lnTo>
                <a:lnTo>
                  <a:pt x="138114" y="1378799"/>
                </a:lnTo>
                <a:lnTo>
                  <a:pt x="133432" y="1339004"/>
                </a:lnTo>
                <a:lnTo>
                  <a:pt x="129921" y="1299208"/>
                </a:lnTo>
                <a:lnTo>
                  <a:pt x="131092" y="1261754"/>
                </a:lnTo>
                <a:lnTo>
                  <a:pt x="135773" y="1225469"/>
                </a:lnTo>
                <a:lnTo>
                  <a:pt x="146308" y="1190356"/>
                </a:lnTo>
                <a:lnTo>
                  <a:pt x="161523" y="1161094"/>
                </a:lnTo>
                <a:lnTo>
                  <a:pt x="181421" y="1133003"/>
                </a:lnTo>
                <a:lnTo>
                  <a:pt x="204830" y="1108424"/>
                </a:lnTo>
                <a:lnTo>
                  <a:pt x="231751" y="1083844"/>
                </a:lnTo>
                <a:lnTo>
                  <a:pt x="259842" y="1061605"/>
                </a:lnTo>
                <a:lnTo>
                  <a:pt x="289103" y="1039367"/>
                </a:lnTo>
                <a:lnTo>
                  <a:pt x="318365" y="1017128"/>
                </a:lnTo>
                <a:lnTo>
                  <a:pt x="347626" y="994889"/>
                </a:lnTo>
                <a:lnTo>
                  <a:pt x="374547" y="971480"/>
                </a:lnTo>
                <a:lnTo>
                  <a:pt x="397956" y="944560"/>
                </a:lnTo>
                <a:lnTo>
                  <a:pt x="419024" y="918809"/>
                </a:lnTo>
                <a:lnTo>
                  <a:pt x="435411" y="889548"/>
                </a:lnTo>
                <a:lnTo>
                  <a:pt x="449456" y="857946"/>
                </a:lnTo>
                <a:lnTo>
                  <a:pt x="461161" y="824002"/>
                </a:lnTo>
                <a:lnTo>
                  <a:pt x="471695" y="788889"/>
                </a:lnTo>
                <a:lnTo>
                  <a:pt x="481059" y="753775"/>
                </a:lnTo>
                <a:lnTo>
                  <a:pt x="490422" y="717491"/>
                </a:lnTo>
                <a:lnTo>
                  <a:pt x="500956" y="683547"/>
                </a:lnTo>
                <a:lnTo>
                  <a:pt x="512661" y="649604"/>
                </a:lnTo>
                <a:lnTo>
                  <a:pt x="526706" y="618002"/>
                </a:lnTo>
                <a:lnTo>
                  <a:pt x="544263" y="589911"/>
                </a:lnTo>
                <a:lnTo>
                  <a:pt x="565332" y="564161"/>
                </a:lnTo>
                <a:lnTo>
                  <a:pt x="591082" y="543092"/>
                </a:lnTo>
                <a:lnTo>
                  <a:pt x="619173" y="525535"/>
                </a:lnTo>
                <a:lnTo>
                  <a:pt x="650775" y="511490"/>
                </a:lnTo>
                <a:lnTo>
                  <a:pt x="684718" y="499785"/>
                </a:lnTo>
                <a:lnTo>
                  <a:pt x="718662" y="489251"/>
                </a:lnTo>
                <a:lnTo>
                  <a:pt x="754946" y="479888"/>
                </a:lnTo>
                <a:lnTo>
                  <a:pt x="790059" y="470524"/>
                </a:lnTo>
                <a:lnTo>
                  <a:pt x="825173" y="459990"/>
                </a:lnTo>
                <a:lnTo>
                  <a:pt x="859116" y="448285"/>
                </a:lnTo>
                <a:lnTo>
                  <a:pt x="890719" y="434240"/>
                </a:lnTo>
                <a:lnTo>
                  <a:pt x="919980" y="417853"/>
                </a:lnTo>
                <a:lnTo>
                  <a:pt x="945730" y="396785"/>
                </a:lnTo>
                <a:lnTo>
                  <a:pt x="972651" y="373376"/>
                </a:lnTo>
                <a:lnTo>
                  <a:pt x="996060" y="346455"/>
                </a:lnTo>
                <a:lnTo>
                  <a:pt x="1018299" y="318364"/>
                </a:lnTo>
                <a:lnTo>
                  <a:pt x="1040537" y="289103"/>
                </a:lnTo>
                <a:lnTo>
                  <a:pt x="1062776" y="259841"/>
                </a:lnTo>
                <a:lnTo>
                  <a:pt x="1085015" y="231750"/>
                </a:lnTo>
                <a:lnTo>
                  <a:pt x="1109594" y="204830"/>
                </a:lnTo>
                <a:lnTo>
                  <a:pt x="1134174" y="181421"/>
                </a:lnTo>
                <a:lnTo>
                  <a:pt x="1162265" y="161523"/>
                </a:lnTo>
                <a:lnTo>
                  <a:pt x="1191526" y="146307"/>
                </a:lnTo>
                <a:lnTo>
                  <a:pt x="1226640" y="135773"/>
                </a:lnTo>
                <a:lnTo>
                  <a:pt x="1262924" y="131091"/>
                </a:lnTo>
                <a:lnTo>
                  <a:pt x="1300379" y="129921"/>
                </a:lnTo>
                <a:lnTo>
                  <a:pt x="1340175" y="133432"/>
                </a:lnTo>
                <a:lnTo>
                  <a:pt x="1379970" y="138114"/>
                </a:lnTo>
                <a:lnTo>
                  <a:pt x="1419766" y="143966"/>
                </a:lnTo>
                <a:lnTo>
                  <a:pt x="1459561" y="148648"/>
                </a:lnTo>
                <a:lnTo>
                  <a:pt x="1499357" y="150989"/>
                </a:lnTo>
                <a:lnTo>
                  <a:pt x="1537982" y="150989"/>
                </a:lnTo>
                <a:lnTo>
                  <a:pt x="1574266" y="146307"/>
                </a:lnTo>
                <a:lnTo>
                  <a:pt x="1610550" y="136943"/>
                </a:lnTo>
                <a:lnTo>
                  <a:pt x="1645664" y="122898"/>
                </a:lnTo>
                <a:lnTo>
                  <a:pt x="1680778" y="104171"/>
                </a:lnTo>
                <a:lnTo>
                  <a:pt x="1715892" y="85443"/>
                </a:lnTo>
                <a:lnTo>
                  <a:pt x="1751005" y="64375"/>
                </a:lnTo>
                <a:lnTo>
                  <a:pt x="1784949" y="44477"/>
                </a:lnTo>
                <a:lnTo>
                  <a:pt x="1821233" y="26920"/>
                </a:lnTo>
                <a:lnTo>
                  <a:pt x="1856347" y="12875"/>
                </a:lnTo>
                <a:lnTo>
                  <a:pt x="1892631" y="3511"/>
                </a:lnTo>
                <a:close/>
              </a:path>
            </a:pathLst>
          </a:custGeom>
        </p:spPr>
      </p:pic>
    </p:spTree>
  </p:cSld>
  <p:clrMapOvr>
    <a:masterClrMapping/>
  </p:clrMapOvr>
  <p:transition>
    <p:wipe dir="d"/>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12" y="111967"/>
            <a:ext cx="8985380" cy="627036"/>
          </a:xfrm>
        </p:spPr>
        <p:txBody>
          <a:bodyPr/>
          <a:lstStyle/>
          <a:p>
            <a:r>
              <a:rPr lang="en-US" dirty="0">
                <a:solidFill>
                  <a:schemeClr val="tx1"/>
                </a:solidFill>
              </a:rPr>
              <a:t>Financial Aid Workshops</a:t>
            </a:r>
          </a:p>
        </p:txBody>
      </p:sp>
      <p:pic>
        <p:nvPicPr>
          <p:cNvPr id="6" name="Picture 5"/>
          <p:cNvPicPr>
            <a:picLocks noChangeAspect="1"/>
          </p:cNvPicPr>
          <p:nvPr/>
        </p:nvPicPr>
        <p:blipFill>
          <a:blip r:embed="rId2"/>
          <a:stretch>
            <a:fillRect/>
          </a:stretch>
        </p:blipFill>
        <p:spPr>
          <a:xfrm>
            <a:off x="290099" y="2286000"/>
            <a:ext cx="9087169" cy="2957709"/>
          </a:xfrm>
          <a:prstGeom prst="rect">
            <a:avLst/>
          </a:prstGeom>
        </p:spPr>
      </p:pic>
      <p:pic>
        <p:nvPicPr>
          <p:cNvPr id="8" name="Picture 7"/>
          <p:cNvPicPr>
            <a:picLocks noChangeAspect="1"/>
          </p:cNvPicPr>
          <p:nvPr/>
        </p:nvPicPr>
        <p:blipFill>
          <a:blip r:embed="rId3"/>
          <a:stretch>
            <a:fillRect/>
          </a:stretch>
        </p:blipFill>
        <p:spPr>
          <a:xfrm>
            <a:off x="290099" y="1013313"/>
            <a:ext cx="9087169" cy="1353977"/>
          </a:xfrm>
          <a:prstGeom prst="rect">
            <a:avLst/>
          </a:prstGeom>
        </p:spPr>
      </p:pic>
    </p:spTree>
    <p:extLst>
      <p:ext uri="{BB962C8B-B14F-4D97-AF65-F5344CB8AC3E}">
        <p14:creationId xmlns:p14="http://schemas.microsoft.com/office/powerpoint/2010/main" val="37487889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bwMode="auto">
          <a:xfrm>
            <a:off x="219075" y="498475"/>
            <a:ext cx="9144000" cy="5789613"/>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r>
              <a:rPr lang="en-US" altLang="en-US" dirty="0">
                <a:solidFill>
                  <a:schemeClr val="tx1"/>
                </a:solidFill>
              </a:rPr>
            </a:br>
            <a:r>
              <a:rPr lang="en-US" altLang="en-US" dirty="0">
                <a:solidFill>
                  <a:schemeClr val="tx1"/>
                </a:solidFill>
              </a:rPr>
              <a:t>Contact Information</a:t>
            </a:r>
            <a:r>
              <a:rPr lang="en-US" altLang="en-US" dirty="0"/>
              <a:t>	</a:t>
            </a:r>
          </a:p>
        </p:txBody>
      </p:sp>
      <p:sp>
        <p:nvSpPr>
          <p:cNvPr id="3" name="Content Placeholder 2"/>
          <p:cNvSpPr>
            <a:spLocks noGrp="1"/>
          </p:cNvSpPr>
          <p:nvPr>
            <p:ph idx="4294967295"/>
          </p:nvPr>
        </p:nvSpPr>
        <p:spPr>
          <a:xfrm>
            <a:off x="2828925" y="1901826"/>
            <a:ext cx="6846888" cy="2982913"/>
          </a:xfrm>
        </p:spPr>
        <p:txBody>
          <a:bodyPr/>
          <a:lstStyle/>
          <a:p>
            <a:pPr eaLnBrk="1" hangingPunct="1">
              <a:defRPr/>
            </a:pPr>
            <a:r>
              <a:rPr lang="en-US" altLang="en-US" dirty="0">
                <a:solidFill>
                  <a:schemeClr val="bg1"/>
                </a:solidFill>
              </a:rPr>
              <a:t>Reynolds Scholarship </a:t>
            </a:r>
          </a:p>
          <a:p>
            <a:pPr lvl="1" eaLnBrk="1" hangingPunct="1">
              <a:defRPr/>
            </a:pPr>
            <a:r>
              <a:rPr lang="en-US" altLang="en-US" sz="2400" dirty="0">
                <a:solidFill>
                  <a:schemeClr val="bg1"/>
                </a:solidFill>
              </a:rPr>
              <a:t>Email:  </a:t>
            </a:r>
            <a:r>
              <a:rPr lang="en-US" altLang="en-US" sz="2400" dirty="0">
                <a:solidFill>
                  <a:schemeClr val="bg1"/>
                </a:solidFill>
                <a:hlinkClick r:id="rId3">
                  <a:extLst>
                    <a:ext uri="{A12FA001-AC4F-418D-AE19-62706E023703}">
                      <ahyp:hlinkClr xmlns:ahyp="http://schemas.microsoft.com/office/drawing/2018/hyperlinkcolor" val="tx"/>
                    </a:ext>
                  </a:extLst>
                </a:hlinkClick>
              </a:rPr>
              <a:t>scholarships@reynolds.edu</a:t>
            </a:r>
            <a:r>
              <a:rPr lang="en-US" altLang="en-US" sz="2400" dirty="0">
                <a:solidFill>
                  <a:schemeClr val="bg1"/>
                </a:solidFill>
              </a:rPr>
              <a:t> </a:t>
            </a:r>
          </a:p>
          <a:p>
            <a:pPr lvl="1" eaLnBrk="1" hangingPunct="1">
              <a:defRPr/>
            </a:pPr>
            <a:r>
              <a:rPr lang="en-US" altLang="en-US" sz="2400" dirty="0">
                <a:solidFill>
                  <a:schemeClr val="bg1"/>
                </a:solidFill>
              </a:rPr>
              <a:t>Phone:  804-523-5084</a:t>
            </a:r>
          </a:p>
          <a:p>
            <a:pPr eaLnBrk="1" hangingPunct="1">
              <a:defRPr/>
            </a:pPr>
            <a:r>
              <a:rPr lang="en-US" altLang="en-US" dirty="0">
                <a:solidFill>
                  <a:schemeClr val="bg1"/>
                </a:solidFill>
              </a:rPr>
              <a:t>Reynolds Financial Aid Support</a:t>
            </a:r>
          </a:p>
          <a:p>
            <a:pPr lvl="1" eaLnBrk="1" hangingPunct="1">
              <a:defRPr/>
            </a:pPr>
            <a:r>
              <a:rPr lang="en-US" altLang="en-US" sz="2400" dirty="0">
                <a:solidFill>
                  <a:schemeClr val="bg1"/>
                </a:solidFill>
              </a:rPr>
              <a:t>Email: </a:t>
            </a:r>
            <a:r>
              <a:rPr lang="en-US" altLang="en-US" sz="2400" dirty="0">
                <a:solidFill>
                  <a:schemeClr val="bg1"/>
                </a:solidFill>
                <a:hlinkClick r:id="rId4">
                  <a:extLst>
                    <a:ext uri="{A12FA001-AC4F-418D-AE19-62706E023703}">
                      <ahyp:hlinkClr xmlns:ahyp="http://schemas.microsoft.com/office/drawing/2018/hyperlinkcolor" val="tx"/>
                    </a:ext>
                  </a:extLst>
                </a:hlinkClick>
              </a:rPr>
              <a:t>finaid@Reynolds.edu</a:t>
            </a:r>
            <a:r>
              <a:rPr lang="en-US" altLang="en-US" sz="2400" dirty="0">
                <a:solidFill>
                  <a:schemeClr val="bg1"/>
                </a:solidFill>
              </a:rPr>
              <a:t>		</a:t>
            </a:r>
          </a:p>
          <a:p>
            <a:pPr lvl="1" eaLnBrk="1" hangingPunct="1">
              <a:defRPr/>
            </a:pPr>
            <a:r>
              <a:rPr lang="en-US" altLang="en-US" sz="2400" dirty="0">
                <a:solidFill>
                  <a:schemeClr val="bg1"/>
                </a:solidFill>
              </a:rPr>
              <a:t>Phone: 855-874-6682</a:t>
            </a:r>
          </a:p>
          <a:p>
            <a:pPr marL="457200" lvl="1" indent="0" eaLnBrk="1" hangingPunct="1">
              <a:buNone/>
              <a:defRPr/>
            </a:pPr>
            <a:endParaRPr lang="en-US" dirty="0"/>
          </a:p>
        </p:txBody>
      </p:sp>
      <p:sp>
        <p:nvSpPr>
          <p:cNvPr id="73732" name="Slide Number Placeholder 3"/>
          <p:cNvSpPr>
            <a:spLocks noGrp="1"/>
          </p:cNvSpPr>
          <p:nvPr>
            <p:ph type="sldNum" sz="quarter" idx="4294967295"/>
          </p:nvPr>
        </p:nvSpPr>
        <p:spPr bwMode="auto">
          <a:xfrm>
            <a:off x="152400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defTabSz="457200" eaLnBrk="0" fontAlgn="base" hangingPunct="0">
              <a:spcBef>
                <a:spcPct val="0"/>
              </a:spcBef>
              <a:spcAft>
                <a:spcPct val="0"/>
              </a:spcAft>
              <a:buNone/>
            </a:pPr>
            <a:fld id="{25B8DFEE-0452-4B46-A162-74A6F1219149}" type="slidenum">
              <a:rPr lang="en-US" altLang="en-US" sz="1800" smtClean="0">
                <a:solidFill>
                  <a:srgbClr val="FFFFFF"/>
                </a:solidFill>
              </a:rPr>
              <a:pPr defTabSz="457200" eaLnBrk="0" fontAlgn="base" hangingPunct="0">
                <a:spcBef>
                  <a:spcPct val="0"/>
                </a:spcBef>
                <a:spcAft>
                  <a:spcPct val="0"/>
                </a:spcAft>
                <a:buNone/>
              </a:pPr>
              <a:t>41</a:t>
            </a:fld>
            <a:endParaRPr lang="en-US" altLang="en-US" sz="1800" dirty="0">
              <a:solidFill>
                <a:srgbClr val="FFFFFF"/>
              </a:solidFill>
            </a:endParaRPr>
          </a:p>
        </p:txBody>
      </p:sp>
    </p:spTree>
    <p:extLst>
      <p:ext uri="{BB962C8B-B14F-4D97-AF65-F5344CB8AC3E}">
        <p14:creationId xmlns:p14="http://schemas.microsoft.com/office/powerpoint/2010/main" val="1934842991"/>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sign&#10;&#10;Description automatically generated">
            <a:extLst>
              <a:ext uri="{FF2B5EF4-FFF2-40B4-BE49-F238E27FC236}">
                <a16:creationId xmlns:a16="http://schemas.microsoft.com/office/drawing/2014/main" id="{61A5AA85-EB10-4431-8E5C-B2451A16DD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0212" y="798847"/>
            <a:ext cx="5090731" cy="1617076"/>
          </a:xfrm>
          <a:prstGeom prst="rect">
            <a:avLst/>
          </a:prstGeom>
        </p:spPr>
      </p:pic>
      <p:sp>
        <p:nvSpPr>
          <p:cNvPr id="3" name="Title 3">
            <a:extLst>
              <a:ext uri="{FF2B5EF4-FFF2-40B4-BE49-F238E27FC236}">
                <a16:creationId xmlns:a16="http://schemas.microsoft.com/office/drawing/2014/main" id="{581E9B04-6BFB-4A51-8830-E5012AC970AA}"/>
              </a:ext>
            </a:extLst>
          </p:cNvPr>
          <p:cNvSpPr txBox="1">
            <a:spLocks/>
          </p:cNvSpPr>
          <p:nvPr/>
        </p:nvSpPr>
        <p:spPr>
          <a:xfrm>
            <a:off x="431561" y="3121576"/>
            <a:ext cx="8288032" cy="1096316"/>
          </a:xfrm>
          <a:prstGeom prst="rect">
            <a:avLst/>
          </a:prstGeom>
        </p:spPr>
        <p:txBody>
          <a:bodyPr vert="horz" lIns="91440" tIns="45720" rIns="91440" bIns="45720" rtlCol="0" anchor="b">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90000"/>
              </a:lnSpc>
            </a:pPr>
            <a:r>
              <a:rPr lang="en-US" sz="3400" b="1" dirty="0"/>
              <a:t>Brenda Jackson</a:t>
            </a:r>
            <a:br>
              <a:rPr lang="en-US" sz="3400" dirty="0"/>
            </a:br>
            <a:endParaRPr lang="en-US" sz="3400" dirty="0"/>
          </a:p>
        </p:txBody>
      </p:sp>
    </p:spTree>
    <p:extLst>
      <p:ext uri="{BB962C8B-B14F-4D97-AF65-F5344CB8AC3E}">
        <p14:creationId xmlns:p14="http://schemas.microsoft.com/office/powerpoint/2010/main" val="31640650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FE53824-2A9F-47C9-B7AC-47A1DFF76F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35301" y="2040819"/>
            <a:ext cx="5279289" cy="3178767"/>
          </a:xfrm>
          <a:prstGeom prst="rect">
            <a:avLst/>
          </a:prstGeom>
        </p:spPr>
      </p:pic>
      <p:sp>
        <p:nvSpPr>
          <p:cNvPr id="2" name="Footer Placeholder 1"/>
          <p:cNvSpPr>
            <a:spLocks noGrp="1"/>
          </p:cNvSpPr>
          <p:nvPr>
            <p:ph type="ftr" sz="quarter" idx="11"/>
          </p:nvPr>
        </p:nvSpPr>
        <p:spPr/>
        <p:txBody>
          <a:bodyPr/>
          <a:lstStyle/>
          <a:p>
            <a:pPr defTabSz="914400"/>
            <a:r>
              <a:rPr lang="en-US">
                <a:solidFill>
                  <a:srgbClr val="171717">
                    <a:tint val="75000"/>
                  </a:srgbClr>
                </a:solidFill>
                <a:latin typeface="Calibri" panose="020F0502020204030204"/>
              </a:rPr>
              <a:t>www.grasp4va.org</a:t>
            </a:r>
            <a:endParaRPr lang="en-US" dirty="0">
              <a:solidFill>
                <a:srgbClr val="171717">
                  <a:tint val="75000"/>
                </a:srgbClr>
              </a:solidFill>
              <a:latin typeface="Calibri" panose="020F0502020204030204"/>
            </a:endParaRPr>
          </a:p>
        </p:txBody>
      </p:sp>
      <p:sp>
        <p:nvSpPr>
          <p:cNvPr id="3" name="Slide Number Placeholder 2"/>
          <p:cNvSpPr>
            <a:spLocks noGrp="1"/>
          </p:cNvSpPr>
          <p:nvPr>
            <p:ph type="sldNum" sz="quarter" idx="12"/>
          </p:nvPr>
        </p:nvSpPr>
        <p:spPr/>
        <p:txBody>
          <a:bodyPr/>
          <a:lstStyle/>
          <a:p>
            <a:pPr defTabSz="914400"/>
            <a:fld id="{622A6F62-512A-4C31-8E10-E87F134531EB}" type="slidenum">
              <a:rPr lang="en-US">
                <a:solidFill>
                  <a:srgbClr val="171717">
                    <a:tint val="75000"/>
                  </a:srgbClr>
                </a:solidFill>
                <a:latin typeface="Calibri" panose="020F0502020204030204"/>
              </a:rPr>
              <a:pPr defTabSz="914400"/>
              <a:t>43</a:t>
            </a:fld>
            <a:endParaRPr lang="en-US" dirty="0">
              <a:solidFill>
                <a:srgbClr val="171717">
                  <a:tint val="75000"/>
                </a:srgbClr>
              </a:solidFill>
              <a:latin typeface="Calibri" panose="020F0502020204030204"/>
            </a:endParaRPr>
          </a:p>
        </p:txBody>
      </p:sp>
      <p:sp>
        <p:nvSpPr>
          <p:cNvPr id="6" name="Title 1"/>
          <p:cNvSpPr txBox="1">
            <a:spLocks/>
          </p:cNvSpPr>
          <p:nvPr>
            <p:custDataLst>
              <p:tags r:id="rId1"/>
            </p:custDataLst>
          </p:nvPr>
        </p:nvSpPr>
        <p:spPr>
          <a:xfrm>
            <a:off x="104942" y="2455302"/>
            <a:ext cx="5279289" cy="3286185"/>
          </a:xfrm>
          <a:prstGeom prst="rect">
            <a:avLst/>
          </a:prstGeom>
        </p:spPr>
        <p:txBody>
          <a:bodyPr>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6600" dirty="0">
                <a:solidFill>
                  <a:srgbClr val="171717">
                    <a:lumMod val="75000"/>
                    <a:lumOff val="25000"/>
                  </a:srgbClr>
                </a:solidFill>
                <a:latin typeface="Calibri Light" panose="020F0302020204030204"/>
              </a:rPr>
              <a:t>Post-Secondary</a:t>
            </a:r>
            <a:br>
              <a:rPr lang="en-US" sz="6600" dirty="0">
                <a:solidFill>
                  <a:srgbClr val="171717">
                    <a:lumMod val="75000"/>
                    <a:lumOff val="25000"/>
                  </a:srgbClr>
                </a:solidFill>
                <a:latin typeface="Calibri Light" panose="020F0302020204030204"/>
              </a:rPr>
            </a:br>
            <a:r>
              <a:rPr lang="en-US" sz="6600" dirty="0">
                <a:solidFill>
                  <a:srgbClr val="171717">
                    <a:lumMod val="75000"/>
                    <a:lumOff val="25000"/>
                  </a:srgbClr>
                </a:solidFill>
                <a:latin typeface="Calibri Light" panose="020F0302020204030204"/>
              </a:rPr>
              <a:t>Financial Aid</a:t>
            </a:r>
          </a:p>
        </p:txBody>
      </p:sp>
      <p:sp>
        <p:nvSpPr>
          <p:cNvPr id="7" name="Subtitle 2"/>
          <p:cNvSpPr txBox="1">
            <a:spLocks/>
          </p:cNvSpPr>
          <p:nvPr>
            <p:custDataLst>
              <p:tags r:id="rId2"/>
            </p:custDataLst>
          </p:nvPr>
        </p:nvSpPr>
        <p:spPr>
          <a:xfrm>
            <a:off x="3962400" y="5488779"/>
            <a:ext cx="4267200" cy="417021"/>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Clr>
                <a:srgbClr val="2860A3"/>
              </a:buClr>
            </a:pPr>
            <a:endParaRPr lang="en-US" sz="2400" cap="all" spc="200" dirty="0">
              <a:solidFill>
                <a:srgbClr val="171717"/>
              </a:solidFill>
              <a:latin typeface="Calibri Light" panose="020F0302020204030204"/>
            </a:endParaRPr>
          </a:p>
        </p:txBody>
      </p:sp>
      <p:pic>
        <p:nvPicPr>
          <p:cNvPr id="5" name="Picture 4" descr="A close up of a sign&#10;&#10;Description automatically generated">
            <a:extLst>
              <a:ext uri="{FF2B5EF4-FFF2-40B4-BE49-F238E27FC236}">
                <a16:creationId xmlns:a16="http://schemas.microsoft.com/office/drawing/2014/main" id="{E3111574-7996-4DCC-866D-B8245987265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4587" y="389272"/>
            <a:ext cx="5090731" cy="1617076"/>
          </a:xfrm>
          <a:prstGeom prst="rect">
            <a:avLst/>
          </a:prstGeom>
        </p:spPr>
      </p:pic>
    </p:spTree>
    <p:extLst>
      <p:ext uri="{BB962C8B-B14F-4D97-AF65-F5344CB8AC3E}">
        <p14:creationId xmlns:p14="http://schemas.microsoft.com/office/powerpoint/2010/main" val="30935449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0"/>
            <a:ext cx="6599570" cy="6858000"/>
          </a:xfrm>
          <a:custGeom>
            <a:avLst/>
            <a:gdLst/>
            <a:ahLst/>
            <a:cxnLst/>
            <a:rect l="l" t="t" r="r" b="b"/>
            <a:pathLst>
              <a:path w="5651500" h="5143500">
                <a:moveTo>
                  <a:pt x="0" y="5143499"/>
                </a:moveTo>
                <a:lnTo>
                  <a:pt x="5650992" y="5143499"/>
                </a:lnTo>
                <a:lnTo>
                  <a:pt x="5650992" y="0"/>
                </a:lnTo>
                <a:lnTo>
                  <a:pt x="0" y="0"/>
                </a:lnTo>
                <a:lnTo>
                  <a:pt x="0" y="5143499"/>
                </a:lnTo>
                <a:close/>
              </a:path>
            </a:pathLst>
          </a:custGeom>
          <a:solidFill>
            <a:srgbClr val="4285F4"/>
          </a:solidFill>
        </p:spPr>
        <p:txBody>
          <a:bodyPr wrap="square" lIns="0" tIns="0" rIns="0" bIns="0" rtlCol="0"/>
          <a:lstStyle/>
          <a:p>
            <a:endParaRPr sz="2400"/>
          </a:p>
        </p:txBody>
      </p:sp>
      <p:sp>
        <p:nvSpPr>
          <p:cNvPr id="3" name="object 3"/>
          <p:cNvSpPr/>
          <p:nvPr/>
        </p:nvSpPr>
        <p:spPr>
          <a:xfrm>
            <a:off x="6599571" y="0"/>
            <a:ext cx="5592599" cy="6858000"/>
          </a:xfrm>
          <a:custGeom>
            <a:avLst/>
            <a:gdLst/>
            <a:ahLst/>
            <a:cxnLst/>
            <a:rect l="l" t="t" r="r" b="b"/>
            <a:pathLst>
              <a:path w="3493134" h="5143500">
                <a:moveTo>
                  <a:pt x="3492900" y="5143499"/>
                </a:moveTo>
                <a:lnTo>
                  <a:pt x="0" y="5143499"/>
                </a:lnTo>
                <a:lnTo>
                  <a:pt x="0" y="0"/>
                </a:lnTo>
                <a:lnTo>
                  <a:pt x="3492900" y="0"/>
                </a:lnTo>
                <a:lnTo>
                  <a:pt x="3492900" y="5143499"/>
                </a:lnTo>
                <a:close/>
              </a:path>
            </a:pathLst>
          </a:custGeom>
          <a:solidFill>
            <a:srgbClr val="485B6F"/>
          </a:solidFill>
        </p:spPr>
        <p:txBody>
          <a:bodyPr wrap="square" lIns="0" tIns="0" rIns="0" bIns="0" rtlCol="0"/>
          <a:lstStyle/>
          <a:p>
            <a:endParaRPr sz="2400"/>
          </a:p>
        </p:txBody>
      </p:sp>
      <p:sp>
        <p:nvSpPr>
          <p:cNvPr id="4" name="object 4"/>
          <p:cNvSpPr txBox="1">
            <a:spLocks noGrp="1"/>
          </p:cNvSpPr>
          <p:nvPr>
            <p:ph type="title"/>
          </p:nvPr>
        </p:nvSpPr>
        <p:spPr>
          <a:xfrm>
            <a:off x="7116006" y="851667"/>
            <a:ext cx="4478693" cy="465085"/>
          </a:xfrm>
          <a:prstGeom prst="rect">
            <a:avLst/>
          </a:prstGeom>
        </p:spPr>
        <p:txBody>
          <a:bodyPr vert="horz" wrap="square" lIns="0" tIns="66887" rIns="0" bIns="0" rtlCol="0" anchor="ctr">
            <a:spAutoFit/>
          </a:bodyPr>
          <a:lstStyle/>
          <a:p>
            <a:pPr marL="16933" marR="6773" algn="ctr">
              <a:lnSpc>
                <a:spcPts val="3107"/>
              </a:lnSpc>
              <a:spcBef>
                <a:spcPts val="527"/>
              </a:spcBef>
            </a:pPr>
            <a:r>
              <a:rPr sz="2867" b="1" dirty="0">
                <a:solidFill>
                  <a:srgbClr val="FFFFFF"/>
                </a:solidFill>
                <a:latin typeface="Arial"/>
                <a:cs typeface="Arial"/>
              </a:rPr>
              <a:t>For more </a:t>
            </a:r>
            <a:r>
              <a:rPr sz="2867" b="1" spc="-7" dirty="0">
                <a:solidFill>
                  <a:srgbClr val="FFFFFF"/>
                </a:solidFill>
                <a:latin typeface="Arial"/>
                <a:cs typeface="Arial"/>
              </a:rPr>
              <a:t>information:</a:t>
            </a:r>
            <a:endParaRPr sz="2867" dirty="0">
              <a:latin typeface="Arial"/>
              <a:cs typeface="Arial"/>
            </a:endParaRPr>
          </a:p>
        </p:txBody>
      </p:sp>
      <p:sp>
        <p:nvSpPr>
          <p:cNvPr id="5" name="object 5"/>
          <p:cNvSpPr txBox="1"/>
          <p:nvPr/>
        </p:nvSpPr>
        <p:spPr>
          <a:xfrm>
            <a:off x="6680436" y="1763790"/>
            <a:ext cx="5511564" cy="1557756"/>
          </a:xfrm>
          <a:prstGeom prst="rect">
            <a:avLst/>
          </a:prstGeom>
        </p:spPr>
        <p:txBody>
          <a:bodyPr vert="horz" wrap="square" lIns="0" tIns="61807" rIns="0" bIns="0" rtlCol="0">
            <a:spAutoFit/>
          </a:bodyPr>
          <a:lstStyle/>
          <a:p>
            <a:pPr marL="16933" marR="6773" algn="ctr">
              <a:lnSpc>
                <a:spcPts val="2853"/>
              </a:lnSpc>
              <a:spcBef>
                <a:spcPts val="487"/>
              </a:spcBef>
            </a:pPr>
            <a:r>
              <a:rPr lang="en-US" sz="2000" b="1" u="heavy" spc="7" dirty="0">
                <a:uFill>
                  <a:solidFill>
                    <a:srgbClr val="0097A7"/>
                  </a:solidFill>
                </a:uFill>
                <a:latin typeface="Arial"/>
                <a:cs typeface="Arial"/>
                <a:hlinkClick r:id="rId2">
                  <a:extLst>
                    <a:ext uri="{A12FA001-AC4F-418D-AE19-62706E023703}">
                      <ahyp:hlinkClr xmlns:ahyp="http://schemas.microsoft.com/office/drawing/2018/hyperlinkcolor" val="tx"/>
                    </a:ext>
                  </a:extLst>
                </a:hlinkClick>
              </a:rPr>
              <a:t>Click here for Opportunities 21-22 Book</a:t>
            </a:r>
            <a:endParaRPr sz="2000" b="1" dirty="0">
              <a:latin typeface="Arial"/>
              <a:cs typeface="Arial"/>
            </a:endParaRPr>
          </a:p>
          <a:p>
            <a:pPr algn="ctr">
              <a:spcBef>
                <a:spcPts val="7"/>
              </a:spcBef>
            </a:pPr>
            <a:endParaRPr lang="en-US" sz="2467" dirty="0">
              <a:latin typeface="Arial"/>
              <a:cs typeface="Arial"/>
            </a:endParaRPr>
          </a:p>
          <a:p>
            <a:pPr marL="16933" marR="231134" algn="ctr">
              <a:lnSpc>
                <a:spcPts val="2853"/>
              </a:lnSpc>
            </a:pPr>
            <a:r>
              <a:rPr sz="2600" b="1" spc="13" dirty="0">
                <a:solidFill>
                  <a:srgbClr val="FFFFFF"/>
                </a:solidFill>
                <a:latin typeface="Arial"/>
                <a:cs typeface="Arial"/>
              </a:rPr>
              <a:t>2021-22</a:t>
            </a:r>
            <a:r>
              <a:rPr sz="2600" b="1" spc="-47" dirty="0">
                <a:solidFill>
                  <a:srgbClr val="FFFFFF"/>
                </a:solidFill>
                <a:latin typeface="Arial"/>
                <a:cs typeface="Arial"/>
              </a:rPr>
              <a:t> </a:t>
            </a:r>
            <a:r>
              <a:rPr lang="en-US" sz="2600" b="1" spc="-7" dirty="0">
                <a:solidFill>
                  <a:srgbClr val="FFFFFF"/>
                </a:solidFill>
                <a:latin typeface="Arial"/>
                <a:cs typeface="Arial"/>
              </a:rPr>
              <a:t>v</a:t>
            </a:r>
            <a:r>
              <a:rPr sz="2600" b="1" spc="-7" dirty="0">
                <a:solidFill>
                  <a:srgbClr val="FFFFFF"/>
                </a:solidFill>
                <a:latin typeface="Arial"/>
                <a:cs typeface="Arial"/>
              </a:rPr>
              <a:t>ersion</a:t>
            </a:r>
            <a:r>
              <a:rPr sz="2600" b="1" spc="-33" dirty="0">
                <a:solidFill>
                  <a:srgbClr val="FFFFFF"/>
                </a:solidFill>
                <a:latin typeface="Arial"/>
                <a:cs typeface="Arial"/>
              </a:rPr>
              <a:t> </a:t>
            </a:r>
            <a:r>
              <a:rPr sz="2600" b="1" spc="7" dirty="0">
                <a:solidFill>
                  <a:srgbClr val="FFFFFF"/>
                </a:solidFill>
                <a:latin typeface="Arial"/>
                <a:cs typeface="Arial"/>
              </a:rPr>
              <a:t>is </a:t>
            </a:r>
            <a:r>
              <a:rPr sz="2600" b="1" spc="-707" dirty="0">
                <a:solidFill>
                  <a:srgbClr val="FFFFFF"/>
                </a:solidFill>
                <a:latin typeface="Arial"/>
                <a:cs typeface="Arial"/>
              </a:rPr>
              <a:t> </a:t>
            </a:r>
            <a:r>
              <a:rPr sz="2600" b="1" spc="20" dirty="0">
                <a:solidFill>
                  <a:srgbClr val="FFFFFF"/>
                </a:solidFill>
                <a:latin typeface="Arial"/>
                <a:cs typeface="Arial"/>
              </a:rPr>
              <a:t>now </a:t>
            </a:r>
            <a:r>
              <a:rPr sz="2600" b="1" spc="7" dirty="0">
                <a:solidFill>
                  <a:srgbClr val="FFFFFF"/>
                </a:solidFill>
                <a:latin typeface="Arial"/>
                <a:cs typeface="Arial"/>
              </a:rPr>
              <a:t>available in </a:t>
            </a:r>
            <a:r>
              <a:rPr sz="2600" b="1" spc="13" dirty="0">
                <a:solidFill>
                  <a:srgbClr val="FFFFFF"/>
                </a:solidFill>
                <a:latin typeface="Arial"/>
                <a:cs typeface="Arial"/>
              </a:rPr>
              <a:t> English and </a:t>
            </a:r>
            <a:r>
              <a:rPr sz="2600" b="1" spc="20" dirty="0">
                <a:solidFill>
                  <a:srgbClr val="FFFFFF"/>
                </a:solidFill>
                <a:latin typeface="Arial"/>
                <a:cs typeface="Arial"/>
              </a:rPr>
              <a:t> </a:t>
            </a:r>
            <a:r>
              <a:rPr sz="2600" b="1" spc="13" dirty="0">
                <a:solidFill>
                  <a:srgbClr val="FFFFFF"/>
                </a:solidFill>
                <a:latin typeface="Arial"/>
                <a:cs typeface="Arial"/>
              </a:rPr>
              <a:t>Spanish</a:t>
            </a:r>
            <a:endParaRPr sz="2600" dirty="0">
              <a:latin typeface="Arial"/>
              <a:cs typeface="Arial"/>
            </a:endParaRPr>
          </a:p>
        </p:txBody>
      </p:sp>
      <p:sp>
        <p:nvSpPr>
          <p:cNvPr id="6" name="object 6"/>
          <p:cNvSpPr txBox="1"/>
          <p:nvPr/>
        </p:nvSpPr>
        <p:spPr>
          <a:xfrm>
            <a:off x="935567" y="6393240"/>
            <a:ext cx="1568027" cy="263320"/>
          </a:xfrm>
          <a:prstGeom prst="rect">
            <a:avLst/>
          </a:prstGeom>
        </p:spPr>
        <p:txBody>
          <a:bodyPr vert="horz" wrap="square" lIns="0" tIns="16933" rIns="0" bIns="0" rtlCol="0">
            <a:spAutoFit/>
          </a:bodyPr>
          <a:lstStyle/>
          <a:p>
            <a:pPr marL="16933">
              <a:spcBef>
                <a:spcPts val="133"/>
              </a:spcBef>
            </a:pPr>
            <a:r>
              <a:rPr sz="1600" spc="-13" dirty="0">
                <a:solidFill>
                  <a:srgbClr val="FFFFFF"/>
                </a:solidFill>
                <a:latin typeface="Calibri"/>
                <a:cs typeface="Calibri"/>
                <a:hlinkClick r:id="rId3"/>
              </a:rPr>
              <a:t>www.grasp4va.org</a:t>
            </a:r>
            <a:endParaRPr sz="1600">
              <a:latin typeface="Calibri"/>
              <a:cs typeface="Calibri"/>
            </a:endParaRPr>
          </a:p>
        </p:txBody>
      </p:sp>
      <p:sp>
        <p:nvSpPr>
          <p:cNvPr id="7" name="object 7"/>
          <p:cNvSpPr txBox="1"/>
          <p:nvPr/>
        </p:nvSpPr>
        <p:spPr>
          <a:xfrm>
            <a:off x="11128390" y="6413644"/>
            <a:ext cx="128693" cy="222219"/>
          </a:xfrm>
          <a:prstGeom prst="rect">
            <a:avLst/>
          </a:prstGeom>
        </p:spPr>
        <p:txBody>
          <a:bodyPr vert="horz" wrap="square" lIns="0" tIns="16933" rIns="0" bIns="0" rtlCol="0">
            <a:spAutoFit/>
          </a:bodyPr>
          <a:lstStyle/>
          <a:p>
            <a:pPr marL="16933">
              <a:spcBef>
                <a:spcPts val="133"/>
              </a:spcBef>
            </a:pPr>
            <a:r>
              <a:rPr sz="1333" dirty="0">
                <a:solidFill>
                  <a:srgbClr val="595959"/>
                </a:solidFill>
                <a:latin typeface="Arial"/>
                <a:cs typeface="Arial"/>
              </a:rPr>
              <a:t>2</a:t>
            </a:r>
            <a:endParaRPr sz="1333">
              <a:latin typeface="Arial"/>
              <a:cs typeface="Arial"/>
            </a:endParaRPr>
          </a:p>
        </p:txBody>
      </p:sp>
      <p:pic>
        <p:nvPicPr>
          <p:cNvPr id="8" name="object 8"/>
          <p:cNvPicPr/>
          <p:nvPr/>
        </p:nvPicPr>
        <p:blipFill>
          <a:blip r:embed="rId4" cstate="print"/>
          <a:stretch>
            <a:fillRect/>
          </a:stretch>
        </p:blipFill>
        <p:spPr>
          <a:xfrm>
            <a:off x="1" y="1"/>
            <a:ext cx="5650999" cy="6857999"/>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78400" y="370843"/>
            <a:ext cx="6324317" cy="571096"/>
          </a:xfrm>
          <a:prstGeom prst="rect">
            <a:avLst/>
          </a:prstGeom>
        </p:spPr>
        <p:txBody>
          <a:bodyPr vert="horz" wrap="square" lIns="0" tIns="16933" rIns="0" bIns="0" rtlCol="0" anchor="ctr">
            <a:spAutoFit/>
          </a:bodyPr>
          <a:lstStyle/>
          <a:p>
            <a:pPr marL="16933" algn="ctr">
              <a:lnSpc>
                <a:spcPct val="100000"/>
              </a:lnSpc>
              <a:spcBef>
                <a:spcPts val="133"/>
              </a:spcBef>
            </a:pPr>
            <a:r>
              <a:rPr b="1" spc="-7" dirty="0"/>
              <a:t>GRASP</a:t>
            </a:r>
            <a:r>
              <a:rPr lang="en-US" b="1" spc="-7" dirty="0"/>
              <a:t> Appointments</a:t>
            </a:r>
            <a:endParaRPr b="1" spc="-7" dirty="0"/>
          </a:p>
        </p:txBody>
      </p:sp>
      <p:sp>
        <p:nvSpPr>
          <p:cNvPr id="5" name="TextBox 4">
            <a:extLst>
              <a:ext uri="{FF2B5EF4-FFF2-40B4-BE49-F238E27FC236}">
                <a16:creationId xmlns:a16="http://schemas.microsoft.com/office/drawing/2014/main" id="{29B25E16-C002-4234-9894-FB8167755A53}"/>
              </a:ext>
            </a:extLst>
          </p:cNvPr>
          <p:cNvSpPr txBox="1"/>
          <p:nvPr/>
        </p:nvSpPr>
        <p:spPr>
          <a:xfrm>
            <a:off x="373223" y="1340905"/>
            <a:ext cx="9134670" cy="4801314"/>
          </a:xfrm>
          <a:prstGeom prst="rect">
            <a:avLst/>
          </a:prstGeom>
          <a:noFill/>
        </p:spPr>
        <p:txBody>
          <a:bodyPr wrap="square">
            <a:spAutoFit/>
          </a:bodyPr>
          <a:lstStyle/>
          <a:p>
            <a:pPr algn="ctr"/>
            <a:r>
              <a:rPr lang="en-US" b="1" dirty="0"/>
              <a:t>Brenda Jackson</a:t>
            </a:r>
          </a:p>
          <a:p>
            <a:pPr algn="ctr"/>
            <a:r>
              <a:rPr lang="en-US" dirty="0"/>
              <a:t>JR Tucker Grasp Advisor</a:t>
            </a:r>
          </a:p>
          <a:p>
            <a:pPr algn="ctr"/>
            <a:r>
              <a:rPr lang="en-US" dirty="0">
                <a:hlinkClick r:id="rId2"/>
              </a:rPr>
              <a:t>Jrtucker@grasp4va.org</a:t>
            </a:r>
            <a:r>
              <a:rPr lang="en-US" dirty="0"/>
              <a:t>   </a:t>
            </a:r>
            <a:br>
              <a:rPr lang="en-US" dirty="0"/>
            </a:br>
            <a:r>
              <a:rPr lang="en-US" dirty="0"/>
              <a:t>804-214-6335</a:t>
            </a:r>
          </a:p>
          <a:p>
            <a:endParaRPr lang="en-US" dirty="0"/>
          </a:p>
          <a:p>
            <a:r>
              <a:rPr lang="en-US" b="1" dirty="0"/>
              <a:t>Wednesdays – In Person Appointments 9:00am – 3:00pm </a:t>
            </a:r>
            <a:br>
              <a:rPr lang="en-US" b="1" dirty="0"/>
            </a:br>
            <a:r>
              <a:rPr lang="en-US" dirty="0"/>
              <a:t>Please see the counseling secretary, Ms. Estes, to schedule an appointment</a:t>
            </a:r>
          </a:p>
          <a:p>
            <a:endParaRPr lang="en-US" dirty="0"/>
          </a:p>
          <a:p>
            <a:r>
              <a:rPr lang="en-US" b="1" dirty="0"/>
              <a:t>Tuesdays - Virtual Appointments 9:00am – 12:00pm </a:t>
            </a:r>
          </a:p>
          <a:p>
            <a:r>
              <a:rPr lang="en-US" dirty="0"/>
              <a:t>Please check the Tucker Website to sign-up using the following link:</a:t>
            </a:r>
          </a:p>
          <a:p>
            <a:endParaRPr lang="en-US" dirty="0"/>
          </a:p>
          <a:p>
            <a:pPr algn="ctr"/>
            <a:r>
              <a:rPr lang="en-US" dirty="0">
                <a:hlinkClick r:id="rId3"/>
              </a:rPr>
              <a:t>www.tinyurl.com/jrtgraspsignup</a:t>
            </a:r>
            <a:r>
              <a:rPr lang="en-US" dirty="0"/>
              <a:t> </a:t>
            </a:r>
          </a:p>
          <a:p>
            <a:endParaRPr lang="en-US" dirty="0"/>
          </a:p>
          <a:p>
            <a:endParaRPr lang="en-US" dirty="0"/>
          </a:p>
          <a:p>
            <a:pPr algn="ctr"/>
            <a:r>
              <a:rPr lang="en-US" dirty="0"/>
              <a:t>Grasp4va.org</a:t>
            </a:r>
          </a:p>
          <a:p>
            <a:pPr algn="ctr"/>
            <a:r>
              <a:rPr lang="en-US" dirty="0">
                <a:hlinkClick r:id="rId4"/>
              </a:rPr>
              <a:t>advising@grasp4va.org</a:t>
            </a:r>
            <a:endParaRPr lang="en-US" dirty="0"/>
          </a:p>
          <a:p>
            <a:pPr algn="ctr"/>
            <a:r>
              <a:rPr lang="en-US" dirty="0"/>
              <a:t>804-527-7726</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A12046-5247-44CB-B13C-6403B23E3576}"/>
              </a:ext>
            </a:extLst>
          </p:cNvPr>
          <p:cNvSpPr>
            <a:spLocks noGrp="1"/>
          </p:cNvSpPr>
          <p:nvPr>
            <p:ph type="title"/>
          </p:nvPr>
        </p:nvSpPr>
        <p:spPr>
          <a:xfrm>
            <a:off x="492777" y="1101988"/>
            <a:ext cx="8596668" cy="2595460"/>
          </a:xfrm>
        </p:spPr>
        <p:txBody>
          <a:bodyPr>
            <a:normAutofit/>
          </a:bodyPr>
          <a:lstStyle/>
          <a:p>
            <a:pPr algn="ctr"/>
            <a:r>
              <a:rPr lang="en-US" sz="6600" b="1" dirty="0">
                <a:effectLst>
                  <a:outerShdw blurRad="38100" dist="38100" dir="2700000" algn="tl">
                    <a:srgbClr val="000000">
                      <a:alpha val="43137"/>
                    </a:srgbClr>
                  </a:outerShdw>
                </a:effectLst>
                <a:latin typeface="Amasis MT Pro Black" panose="02040A04050005020304" pitchFamily="18" charset="0"/>
              </a:rPr>
              <a:t>Questions?</a:t>
            </a:r>
          </a:p>
        </p:txBody>
      </p:sp>
    </p:spTree>
    <p:extLst>
      <p:ext uri="{BB962C8B-B14F-4D97-AF65-F5344CB8AC3E}">
        <p14:creationId xmlns:p14="http://schemas.microsoft.com/office/powerpoint/2010/main" val="13365322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8596668" cy="811876"/>
          </a:xfrm>
        </p:spPr>
        <p:txBody>
          <a:bodyPr/>
          <a:lstStyle/>
          <a:p>
            <a:pPr algn="ctr"/>
            <a:r>
              <a:rPr lang="en-US" b="1" dirty="0">
                <a:effectLst>
                  <a:outerShdw blurRad="38100" dist="38100" dir="2700000" algn="tl">
                    <a:srgbClr val="000000">
                      <a:alpha val="43137"/>
                    </a:srgbClr>
                  </a:outerShdw>
                </a:effectLst>
                <a:latin typeface="Bahnschrift" panose="020B0502040204020203" pitchFamily="34" charset="0"/>
                <a:cs typeface="Aharoni"/>
              </a:rPr>
              <a:t>CONTACT INFORMATION</a:t>
            </a:r>
            <a:endParaRPr lang="en-US" dirty="0">
              <a:effectLst>
                <a:outerShdw blurRad="38100" dist="38100" dir="2700000" algn="tl">
                  <a:srgbClr val="000000">
                    <a:alpha val="43137"/>
                  </a:srgbClr>
                </a:outerShdw>
              </a:effectLst>
              <a:latin typeface="Bahnschrift" panose="020B0502040204020203" pitchFamily="34" charset="0"/>
            </a:endParaRPr>
          </a:p>
        </p:txBody>
      </p:sp>
      <p:sp>
        <p:nvSpPr>
          <p:cNvPr id="3" name="Content Placeholder 2"/>
          <p:cNvSpPr>
            <a:spLocks noGrp="1"/>
          </p:cNvSpPr>
          <p:nvPr>
            <p:ph idx="1"/>
          </p:nvPr>
        </p:nvSpPr>
        <p:spPr>
          <a:xfrm>
            <a:off x="1683174" y="1421476"/>
            <a:ext cx="8596668" cy="4503507"/>
          </a:xfrm>
        </p:spPr>
        <p:txBody>
          <a:bodyPr>
            <a:normAutofit fontScale="85000" lnSpcReduction="20000"/>
          </a:bodyPr>
          <a:lstStyle/>
          <a:p>
            <a:pPr>
              <a:buFont typeface="Wingdings" panose="05000000000000000000" pitchFamily="2" charset="2"/>
              <a:buChar char="§"/>
              <a:defRPr/>
            </a:pPr>
            <a:r>
              <a:rPr lang="en-US" sz="1900" b="1" dirty="0">
                <a:latin typeface="Bahnschrift" panose="020B0502040204020203" pitchFamily="34" charset="0"/>
              </a:rPr>
              <a:t>GRASP Advisor, JR Tucker High School</a:t>
            </a:r>
          </a:p>
          <a:p>
            <a:pPr lvl="1">
              <a:buFont typeface="Wingdings" panose="05000000000000000000" pitchFamily="2" charset="2"/>
              <a:buChar char="§"/>
              <a:defRPr/>
            </a:pPr>
            <a:r>
              <a:rPr lang="en-US" sz="1900" dirty="0">
                <a:latin typeface="Bahnschrift" panose="020B0502040204020203" pitchFamily="34" charset="0"/>
                <a:hlinkClick r:id="rId2"/>
              </a:rPr>
              <a:t>https://grasp4va.org/</a:t>
            </a:r>
            <a:endParaRPr lang="en-US" sz="1900" dirty="0">
              <a:latin typeface="Bahnschrift" panose="020B0502040204020203" pitchFamily="34" charset="0"/>
            </a:endParaRPr>
          </a:p>
          <a:p>
            <a:pPr lvl="1">
              <a:buFont typeface="Wingdings" panose="05000000000000000000" pitchFamily="2" charset="2"/>
              <a:buChar char="§"/>
              <a:defRPr/>
            </a:pPr>
            <a:r>
              <a:rPr lang="en-US" sz="1900" dirty="0">
                <a:latin typeface="Bahnschrift" panose="020B0502040204020203" pitchFamily="34" charset="0"/>
              </a:rPr>
              <a:t>Brenda Jackson, email : </a:t>
            </a:r>
            <a:r>
              <a:rPr lang="en-US" sz="1900" dirty="0">
                <a:latin typeface="Bahnschrift" panose="020B0502040204020203" pitchFamily="34" charset="0"/>
                <a:hlinkClick r:id="rId3"/>
              </a:rPr>
              <a:t>jrtucker@grasp4virginia.org</a:t>
            </a:r>
            <a:endParaRPr lang="en-US" sz="1900" dirty="0">
              <a:latin typeface="Bahnschrift" panose="020B0502040204020203" pitchFamily="34" charset="0"/>
            </a:endParaRPr>
          </a:p>
          <a:p>
            <a:pPr marL="457200" lvl="1" indent="0">
              <a:buNone/>
              <a:defRPr/>
            </a:pPr>
            <a:endParaRPr lang="en-US" sz="1900" dirty="0">
              <a:latin typeface="Bahnschrift" panose="020B0502040204020203" pitchFamily="34" charset="0"/>
            </a:endParaRPr>
          </a:p>
          <a:p>
            <a:pPr>
              <a:buFont typeface="Wingdings" panose="05000000000000000000" pitchFamily="2" charset="2"/>
              <a:buChar char="§"/>
              <a:defRPr/>
            </a:pPr>
            <a:r>
              <a:rPr lang="en-US" sz="1900" b="1" dirty="0">
                <a:latin typeface="Bahnschrift" panose="020B0502040204020203" pitchFamily="34" charset="0"/>
              </a:rPr>
              <a:t>Randolph Macon College</a:t>
            </a:r>
          </a:p>
          <a:p>
            <a:pPr lvl="1">
              <a:buFont typeface="Wingdings" panose="05000000000000000000" pitchFamily="2" charset="2"/>
              <a:buChar char="§"/>
              <a:defRPr/>
            </a:pPr>
            <a:r>
              <a:rPr lang="en-US" sz="2000" dirty="0">
                <a:solidFill>
                  <a:schemeClr val="tx1"/>
                </a:solidFill>
                <a:hlinkClick r:id="rId4"/>
              </a:rPr>
              <a:t>www.rmc.edu/finaid</a:t>
            </a:r>
            <a:r>
              <a:rPr lang="en-US" sz="2000" dirty="0">
                <a:solidFill>
                  <a:schemeClr val="tx1"/>
                </a:solidFill>
              </a:rPr>
              <a:t> </a:t>
            </a:r>
          </a:p>
          <a:p>
            <a:pPr lvl="1">
              <a:buFont typeface="Wingdings" panose="05000000000000000000" pitchFamily="2" charset="2"/>
              <a:buChar char="§"/>
              <a:defRPr/>
            </a:pPr>
            <a:r>
              <a:rPr lang="en-US" sz="2000" dirty="0">
                <a:solidFill>
                  <a:schemeClr val="tx1"/>
                </a:solidFill>
              </a:rPr>
              <a:t>Email: </a:t>
            </a:r>
            <a:r>
              <a:rPr lang="en-US" sz="2400" dirty="0">
                <a:solidFill>
                  <a:schemeClr val="tx1"/>
                </a:solidFill>
                <a:hlinkClick r:id="rId5"/>
              </a:rPr>
              <a:t>financial-aid@rmc.edu</a:t>
            </a:r>
            <a:r>
              <a:rPr lang="en-US" sz="2400" dirty="0">
                <a:solidFill>
                  <a:schemeClr val="tx1"/>
                </a:solidFill>
              </a:rPr>
              <a:t> </a:t>
            </a:r>
            <a:endParaRPr lang="en-US" sz="2000" dirty="0">
              <a:solidFill>
                <a:schemeClr val="tx1"/>
              </a:solidFill>
            </a:endParaRPr>
          </a:p>
          <a:p>
            <a:pPr lvl="1">
              <a:buFont typeface="Wingdings" panose="05000000000000000000" pitchFamily="2" charset="2"/>
              <a:buChar char="§"/>
              <a:defRPr/>
            </a:pPr>
            <a:r>
              <a:rPr lang="en-US" sz="2000" dirty="0">
                <a:solidFill>
                  <a:schemeClr val="tx1"/>
                </a:solidFill>
              </a:rPr>
              <a:t>804.752.7259</a:t>
            </a:r>
          </a:p>
          <a:p>
            <a:pPr marL="457200" lvl="1" indent="0">
              <a:buNone/>
              <a:defRPr/>
            </a:pPr>
            <a:endParaRPr lang="en-US" altLang="en-US" sz="1900" dirty="0">
              <a:latin typeface="Bahnschrift" panose="020B0502040204020203" pitchFamily="34" charset="0"/>
            </a:endParaRPr>
          </a:p>
          <a:p>
            <a:pPr>
              <a:buFont typeface="Wingdings" panose="05000000000000000000" pitchFamily="2" charset="2"/>
              <a:buChar char="§"/>
              <a:defRPr/>
            </a:pPr>
            <a:r>
              <a:rPr lang="en-US" altLang="en-US" sz="1900" b="1" dirty="0">
                <a:latin typeface="Bahnschrift" panose="020B0502040204020203" pitchFamily="34" charset="0"/>
              </a:rPr>
              <a:t>Reynolds Community College </a:t>
            </a:r>
          </a:p>
          <a:p>
            <a:pPr lvl="1">
              <a:buFont typeface="Wingdings" panose="05000000000000000000" pitchFamily="2" charset="2"/>
              <a:buChar char="§"/>
              <a:defRPr/>
            </a:pPr>
            <a:r>
              <a:rPr lang="en-US" sz="1900" dirty="0">
                <a:latin typeface="Bahnschrift" panose="020B0502040204020203" pitchFamily="34" charset="0"/>
                <a:hlinkClick r:id="rId6"/>
              </a:rPr>
              <a:t>http://www.reynolds.edu/pay_for_college/financial_aid/default.aspx</a:t>
            </a:r>
            <a:endParaRPr lang="en-US" sz="1900" dirty="0">
              <a:latin typeface="Bahnschrift" panose="020B0502040204020203" pitchFamily="34" charset="0"/>
            </a:endParaRPr>
          </a:p>
          <a:p>
            <a:pPr lvl="1">
              <a:buFont typeface="Wingdings" panose="05000000000000000000" pitchFamily="2" charset="2"/>
              <a:buChar char="§"/>
              <a:defRPr/>
            </a:pPr>
            <a:r>
              <a:rPr lang="en-US" sz="1900" dirty="0">
                <a:latin typeface="Bahnschrift" panose="020B0502040204020203" pitchFamily="34" charset="0"/>
              </a:rPr>
              <a:t>Email: </a:t>
            </a:r>
            <a:r>
              <a:rPr lang="en-US" sz="1900" u="sng" dirty="0">
                <a:latin typeface="Bahnschrift" panose="020B0502040204020203" pitchFamily="34" charset="0"/>
                <a:hlinkClick r:id="rId7"/>
              </a:rPr>
              <a:t>Finaid@reynolds.edu</a:t>
            </a:r>
            <a:endParaRPr lang="en-US" sz="1900" u="sng" dirty="0">
              <a:latin typeface="Bahnschrift" panose="020B0502040204020203" pitchFamily="34" charset="0"/>
            </a:endParaRPr>
          </a:p>
          <a:p>
            <a:pPr lvl="1">
              <a:buFont typeface="Wingdings" panose="05000000000000000000" pitchFamily="2" charset="2"/>
              <a:buChar char="§"/>
              <a:defRPr/>
            </a:pPr>
            <a:r>
              <a:rPr lang="en-US" sz="1900" dirty="0">
                <a:latin typeface="Bahnschrift" panose="020B0502040204020203" pitchFamily="34" charset="0"/>
              </a:rPr>
              <a:t>855-874-6682</a:t>
            </a:r>
          </a:p>
          <a:p>
            <a:pPr marL="457200" lvl="1" indent="0">
              <a:buNone/>
              <a:defRPr/>
            </a:pPr>
            <a:endParaRPr lang="en-US" u="sng" dirty="0"/>
          </a:p>
        </p:txBody>
      </p:sp>
      <p:pic>
        <p:nvPicPr>
          <p:cNvPr id="4" name="Picture 3"/>
          <p:cNvPicPr>
            <a:picLocks noChangeAspect="1"/>
          </p:cNvPicPr>
          <p:nvPr/>
        </p:nvPicPr>
        <p:blipFill>
          <a:blip r:embed="rId8"/>
          <a:stretch>
            <a:fillRect/>
          </a:stretch>
        </p:blipFill>
        <p:spPr>
          <a:xfrm>
            <a:off x="0" y="5132682"/>
            <a:ext cx="2072820" cy="1725318"/>
          </a:xfrm>
          <a:prstGeom prst="rect">
            <a:avLst/>
          </a:prstGeom>
        </p:spPr>
      </p:pic>
    </p:spTree>
    <p:extLst>
      <p:ext uri="{BB962C8B-B14F-4D97-AF65-F5344CB8AC3E}">
        <p14:creationId xmlns:p14="http://schemas.microsoft.com/office/powerpoint/2010/main" val="2488455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051" y="382385"/>
            <a:ext cx="6015897" cy="1492132"/>
          </a:xfrm>
        </p:spPr>
        <p:txBody>
          <a:bodyPr>
            <a:normAutofit/>
          </a:bodyPr>
          <a:lstStyle/>
          <a:p>
            <a:r>
              <a:rPr lang="en-US" dirty="0"/>
              <a:t> Form Deadlines</a:t>
            </a:r>
          </a:p>
        </p:txBody>
      </p:sp>
      <p:sp>
        <p:nvSpPr>
          <p:cNvPr id="3" name="Content Placeholder 2"/>
          <p:cNvSpPr>
            <a:spLocks noGrp="1"/>
          </p:cNvSpPr>
          <p:nvPr>
            <p:ph idx="1"/>
          </p:nvPr>
        </p:nvSpPr>
        <p:spPr>
          <a:xfrm>
            <a:off x="765051" y="1128451"/>
            <a:ext cx="7997949" cy="4448698"/>
          </a:xfrm>
        </p:spPr>
        <p:txBody>
          <a:bodyPr>
            <a:normAutofit/>
          </a:bodyPr>
          <a:lstStyle/>
          <a:p>
            <a:pPr>
              <a:lnSpc>
                <a:spcPct val="100000"/>
              </a:lnSpc>
              <a:buNone/>
            </a:pPr>
            <a:r>
              <a:rPr lang="en-US" sz="1400" dirty="0"/>
              <a:t>		</a:t>
            </a:r>
          </a:p>
          <a:p>
            <a:pPr marL="342900" lvl="1" indent="-342900"/>
            <a:r>
              <a:rPr lang="en-US" sz="2000" dirty="0"/>
              <a:t>Early Decision deadlines may be as early as November 1, 2021</a:t>
            </a:r>
          </a:p>
          <a:p>
            <a:endParaRPr lang="en-US" dirty="0"/>
          </a:p>
          <a:p>
            <a:r>
              <a:rPr lang="en-US" dirty="0"/>
              <a:t>Early Action deadlines may be as early as December 1, 2021</a:t>
            </a:r>
          </a:p>
          <a:p>
            <a:endParaRPr lang="en-US" dirty="0"/>
          </a:p>
          <a:p>
            <a:r>
              <a:rPr lang="en-US" dirty="0"/>
              <a:t>Regular Decision deadlines may be as early as January 15, 2022</a:t>
            </a:r>
          </a:p>
          <a:p>
            <a:endParaRPr lang="en-US" dirty="0"/>
          </a:p>
          <a:p>
            <a:r>
              <a:rPr lang="en-US" dirty="0"/>
              <a:t>FAFSA for 2022-2023 opened on </a:t>
            </a:r>
            <a:r>
              <a:rPr lang="en-US" b="1" dirty="0"/>
              <a:t>October 1, 2021</a:t>
            </a:r>
            <a:endParaRPr lang="en-US" dirty="0"/>
          </a:p>
          <a:p>
            <a:pPr>
              <a:lnSpc>
                <a:spcPct val="100000"/>
              </a:lnSpc>
              <a:buNone/>
            </a:pPr>
            <a:r>
              <a:rPr lang="en-US" sz="1400" dirty="0"/>
              <a:t>		</a:t>
            </a:r>
          </a:p>
        </p:txBody>
      </p:sp>
      <p:pic>
        <p:nvPicPr>
          <p:cNvPr id="5" name="Picture 4" descr="Calendar on table">
            <a:extLst>
              <a:ext uri="{FF2B5EF4-FFF2-40B4-BE49-F238E27FC236}">
                <a16:creationId xmlns:a16="http://schemas.microsoft.com/office/drawing/2014/main" id="{BC21CC48-310B-48E0-BAB7-D5DF41F2829C}"/>
              </a:ext>
            </a:extLst>
          </p:cNvPr>
          <p:cNvPicPr>
            <a:picLocks noChangeAspect="1"/>
          </p:cNvPicPr>
          <p:nvPr/>
        </p:nvPicPr>
        <p:blipFill rotWithShape="1">
          <a:blip r:embed="rId2"/>
          <a:srcRect l="9546" r="43713" b="-1"/>
          <a:stretch/>
        </p:blipFill>
        <p:spPr>
          <a:xfrm>
            <a:off x="8458200" y="10"/>
            <a:ext cx="3733800" cy="6857990"/>
          </a:xfrm>
          <a:custGeom>
            <a:avLst/>
            <a:gdLst/>
            <a:ahLst/>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p:spPr>
      </p:pic>
    </p:spTree>
  </p:cSld>
  <p:clrMapOvr>
    <a:masterClrMapping/>
  </p:clrMapOvr>
  <p:transition>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855596"/>
            <a:ext cx="8229600" cy="2026021"/>
          </a:xfrm>
        </p:spPr>
        <p:txBody>
          <a:bodyPr>
            <a:normAutofit/>
          </a:bodyPr>
          <a:lstStyle/>
          <a:p>
            <a:r>
              <a:rPr lang="en-US" dirty="0"/>
              <a:t>CSS PROFILE	</a:t>
            </a:r>
          </a:p>
        </p:txBody>
      </p:sp>
      <p:sp>
        <p:nvSpPr>
          <p:cNvPr id="3" name="Content Placeholder 2"/>
          <p:cNvSpPr>
            <a:spLocks noGrp="1"/>
          </p:cNvSpPr>
          <p:nvPr>
            <p:ph idx="1"/>
          </p:nvPr>
        </p:nvSpPr>
        <p:spPr>
          <a:xfrm>
            <a:off x="762000" y="1205219"/>
            <a:ext cx="10668000" cy="3633338"/>
          </a:xfrm>
        </p:spPr>
        <p:txBody>
          <a:bodyPr>
            <a:normAutofit/>
          </a:bodyPr>
          <a:lstStyle/>
          <a:p>
            <a:endParaRPr lang="en-US" dirty="0"/>
          </a:p>
          <a:p>
            <a:pPr>
              <a:buFont typeface="Wingdings" panose="05000000000000000000" pitchFamily="2" charset="2"/>
              <a:buChar char="§"/>
            </a:pPr>
            <a:r>
              <a:rPr lang="en-US" dirty="0"/>
              <a:t>www.collegeboard.com</a:t>
            </a:r>
          </a:p>
          <a:p>
            <a:pPr>
              <a:buFont typeface="Wingdings" panose="05000000000000000000" pitchFamily="2" charset="2"/>
              <a:buChar char="§"/>
            </a:pPr>
            <a:r>
              <a:rPr lang="en-US" dirty="0"/>
              <a:t>$9 application fee and $16 charge for each school listed</a:t>
            </a:r>
          </a:p>
          <a:p>
            <a:pPr>
              <a:buFont typeface="Wingdings" panose="05000000000000000000" pitchFamily="2" charset="2"/>
              <a:buChar char="§"/>
            </a:pPr>
            <a:r>
              <a:rPr lang="en-US" dirty="0"/>
              <a:t>Used by most private colleges to award institutional funds</a:t>
            </a:r>
          </a:p>
          <a:p>
            <a:pPr>
              <a:buFont typeface="Wingdings" panose="05000000000000000000" pitchFamily="2" charset="2"/>
              <a:buChar char="§"/>
            </a:pPr>
            <a:r>
              <a:rPr lang="en-US" dirty="0"/>
              <a:t>Approximately 300 questions</a:t>
            </a:r>
          </a:p>
          <a:p>
            <a:pPr>
              <a:buFont typeface="Wingdings" panose="05000000000000000000" pitchFamily="2" charset="2"/>
              <a:buChar char="§"/>
            </a:pPr>
            <a:r>
              <a:rPr lang="en-US" dirty="0"/>
              <a:t>Must be filed electronically</a:t>
            </a:r>
          </a:p>
          <a:p>
            <a:pPr>
              <a:buFont typeface="Wingdings" panose="05000000000000000000" pitchFamily="2" charset="2"/>
              <a:buChar char="§"/>
            </a:pPr>
            <a:r>
              <a:rPr lang="en-US" dirty="0"/>
              <a:t>Fee waiver to all who have an adjusted gross income less than $100,000</a:t>
            </a:r>
          </a:p>
        </p:txBody>
      </p:sp>
    </p:spTree>
  </p:cSld>
  <p:clrMapOvr>
    <a:masterClrMapping/>
  </p:clrMapOvr>
  <p:transition>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891" y="793869"/>
            <a:ext cx="7841988" cy="1492132"/>
          </a:xfrm>
        </p:spPr>
        <p:txBody>
          <a:bodyPr>
            <a:normAutofit/>
          </a:bodyPr>
          <a:lstStyle/>
          <a:p>
            <a:r>
              <a:rPr lang="en-US" dirty="0"/>
              <a:t>FAFSA-Free Application for </a:t>
            </a:r>
            <a:br>
              <a:rPr lang="en-US" dirty="0"/>
            </a:br>
            <a:r>
              <a:rPr lang="en-US" dirty="0"/>
              <a:t>Federal Student Aid</a:t>
            </a:r>
          </a:p>
        </p:txBody>
      </p:sp>
      <p:sp>
        <p:nvSpPr>
          <p:cNvPr id="3" name="Content Placeholder 2"/>
          <p:cNvSpPr>
            <a:spLocks noGrp="1"/>
          </p:cNvSpPr>
          <p:nvPr>
            <p:ph idx="1"/>
          </p:nvPr>
        </p:nvSpPr>
        <p:spPr>
          <a:xfrm>
            <a:off x="479891" y="2051109"/>
            <a:ext cx="6015897" cy="3593591"/>
          </a:xfrm>
        </p:spPr>
        <p:txBody>
          <a:bodyPr>
            <a:normAutofit/>
          </a:bodyPr>
          <a:lstStyle/>
          <a:p>
            <a:endParaRPr lang="en-US" dirty="0"/>
          </a:p>
          <a:p>
            <a:pPr>
              <a:buFont typeface="Wingdings" panose="05000000000000000000" pitchFamily="2" charset="2"/>
              <a:buChar char="§"/>
            </a:pPr>
            <a:r>
              <a:rPr lang="en-US" dirty="0"/>
              <a:t>File electronically at studentaid.gov</a:t>
            </a:r>
          </a:p>
          <a:p>
            <a:pPr>
              <a:buFont typeface="Wingdings" panose="05000000000000000000" pitchFamily="2" charset="2"/>
              <a:buChar char="§"/>
            </a:pPr>
            <a:r>
              <a:rPr lang="en-US" dirty="0"/>
              <a:t>No application fee</a:t>
            </a:r>
          </a:p>
          <a:p>
            <a:pPr>
              <a:buFont typeface="Wingdings" panose="05000000000000000000" pitchFamily="2" charset="2"/>
              <a:buChar char="§"/>
            </a:pPr>
            <a:r>
              <a:rPr lang="en-US" dirty="0"/>
              <a:t>Required by all institutions for federal aid eligibility</a:t>
            </a:r>
          </a:p>
          <a:p>
            <a:pPr>
              <a:buFont typeface="Wingdings" panose="05000000000000000000" pitchFamily="2" charset="2"/>
              <a:buChar char="§"/>
            </a:pPr>
            <a:r>
              <a:rPr lang="en-US" dirty="0"/>
              <a:t>Available in English and Spanish</a:t>
            </a:r>
          </a:p>
          <a:p>
            <a:pPr>
              <a:buFont typeface="Wingdings" panose="05000000000000000000" pitchFamily="2" charset="2"/>
              <a:buChar char="§"/>
            </a:pPr>
            <a:r>
              <a:rPr lang="en-US" dirty="0"/>
              <a:t>List up to 10 schools</a:t>
            </a:r>
          </a:p>
          <a:p>
            <a:pPr>
              <a:buFont typeface="Wingdings" panose="05000000000000000000" pitchFamily="2" charset="2"/>
              <a:buChar char="§"/>
            </a:pPr>
            <a:r>
              <a:rPr lang="en-US" dirty="0"/>
              <a:t>Required for Federal PLUS loan</a:t>
            </a:r>
          </a:p>
          <a:p>
            <a:pPr>
              <a:buNone/>
            </a:pPr>
            <a:endParaRPr lang="en-US" dirty="0"/>
          </a:p>
          <a:p>
            <a:endParaRPr lang="en-US" dirty="0"/>
          </a:p>
        </p:txBody>
      </p:sp>
      <p:pic>
        <p:nvPicPr>
          <p:cNvPr id="4" name="Picture 3" descr="A picture containing indoor, person, standing, small&#10;&#10;Description automatically generated">
            <a:extLst>
              <a:ext uri="{FF2B5EF4-FFF2-40B4-BE49-F238E27FC236}">
                <a16:creationId xmlns:a16="http://schemas.microsoft.com/office/drawing/2014/main" id="{56269B22-4960-456B-B64B-33CB7CF90A3B}"/>
              </a:ext>
            </a:extLst>
          </p:cNvPr>
          <p:cNvPicPr>
            <a:picLocks noChangeAspect="1"/>
          </p:cNvPicPr>
          <p:nvPr/>
        </p:nvPicPr>
        <p:blipFill rotWithShape="1">
          <a:blip r:embed="rId2">
            <a:extLst>
              <a:ext uri="{28A0092B-C50C-407E-A947-70E740481C1C}">
                <a14:useLocalDpi xmlns:a14="http://schemas.microsoft.com/office/drawing/2010/main" val="0"/>
              </a:ext>
            </a:extLst>
          </a:blip>
          <a:srcRect l="5932" r="23840" b="2"/>
          <a:stretch/>
        </p:blipFill>
        <p:spPr>
          <a:xfrm rot="5400000">
            <a:off x="7834311" y="2281238"/>
            <a:ext cx="3505200" cy="3743323"/>
          </a:xfrm>
          <a:prstGeom prst="rect">
            <a:avLst/>
          </a:prstGeom>
        </p:spPr>
      </p:pic>
    </p:spTree>
  </p:cSld>
  <p:clrMapOvr>
    <a:masterClrMapping/>
  </p:clrMapOvr>
  <p:transition>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86261"/>
            <a:ext cx="8001000" cy="45719"/>
          </a:xfrm>
        </p:spPr>
        <p:txBody>
          <a:bodyPr>
            <a:normAutofit fontScale="90000"/>
          </a:bodyPr>
          <a:lstStyle/>
          <a:p>
            <a:endParaRPr lang="en-US" dirty="0"/>
          </a:p>
        </p:txBody>
      </p:sp>
      <p:sp>
        <p:nvSpPr>
          <p:cNvPr id="3" name="Content Placeholder 2"/>
          <p:cNvSpPr>
            <a:spLocks noGrp="1"/>
          </p:cNvSpPr>
          <p:nvPr>
            <p:ph idx="1"/>
          </p:nvPr>
        </p:nvSpPr>
        <p:spPr>
          <a:xfrm>
            <a:off x="762000" y="990600"/>
            <a:ext cx="10668000" cy="5081138"/>
          </a:xfrm>
        </p:spPr>
        <p:txBody>
          <a:bodyPr/>
          <a:lstStyle/>
          <a:p>
            <a:pPr>
              <a:buNone/>
            </a:pPr>
            <a:endParaRPr lang="en-US" dirty="0"/>
          </a:p>
          <a:p>
            <a:endParaRPr lang="en-US" dirty="0"/>
          </a:p>
        </p:txBody>
      </p:sp>
      <p:pic>
        <p:nvPicPr>
          <p:cNvPr id="4" name="Picture 3" descr="Graphical user interface, website&#10;&#10;Description automatically generated">
            <a:extLst>
              <a:ext uri="{FF2B5EF4-FFF2-40B4-BE49-F238E27FC236}">
                <a16:creationId xmlns:a16="http://schemas.microsoft.com/office/drawing/2014/main" id="{F9E6C0C3-D097-4150-A8B2-D2009F36B478}"/>
              </a:ext>
            </a:extLst>
          </p:cNvPr>
          <p:cNvPicPr>
            <a:picLocks noChangeAspect="1"/>
          </p:cNvPicPr>
          <p:nvPr/>
        </p:nvPicPr>
        <p:blipFill rotWithShape="1">
          <a:blip r:embed="rId2"/>
          <a:srcRect b="36815"/>
          <a:stretch/>
        </p:blipFill>
        <p:spPr>
          <a:xfrm>
            <a:off x="293615" y="831980"/>
            <a:ext cx="9620055" cy="444134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720136298"/>
      </p:ext>
    </p:extLst>
  </p:cSld>
  <p:clrMapOvr>
    <a:masterClrMapping/>
  </p:clrMapOvr>
  <p:transition>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337" y="793869"/>
            <a:ext cx="10178322" cy="1492132"/>
          </a:xfrm>
        </p:spPr>
        <p:txBody>
          <a:bodyPr>
            <a:normAutofit/>
          </a:bodyPr>
          <a:lstStyle/>
          <a:p>
            <a:r>
              <a:rPr lang="en-US" dirty="0"/>
              <a:t>Signature Requirements</a:t>
            </a:r>
          </a:p>
        </p:txBody>
      </p:sp>
      <p:sp>
        <p:nvSpPr>
          <p:cNvPr id="3" name="Content Placeholder 2"/>
          <p:cNvSpPr>
            <a:spLocks noGrp="1"/>
          </p:cNvSpPr>
          <p:nvPr>
            <p:ph idx="1"/>
          </p:nvPr>
        </p:nvSpPr>
        <p:spPr>
          <a:xfrm>
            <a:off x="733426" y="1752096"/>
            <a:ext cx="5984274" cy="3593591"/>
          </a:xfrm>
        </p:spPr>
        <p:txBody>
          <a:bodyPr>
            <a:normAutofit/>
          </a:bodyPr>
          <a:lstStyle/>
          <a:p>
            <a:pPr>
              <a:lnSpc>
                <a:spcPct val="100000"/>
              </a:lnSpc>
              <a:buFont typeface="Wingdings" panose="05000000000000000000" pitchFamily="2" charset="2"/>
              <a:buChar char="§"/>
            </a:pPr>
            <a:r>
              <a:rPr lang="en-US" dirty="0">
                <a:solidFill>
                  <a:schemeClr val="tx1"/>
                </a:solidFill>
              </a:rPr>
              <a:t>Both parent and student will need a Federal Student Aid ID (FSA ID) to electronically sign the application and you must use separate email addresses to set up the FSA ID.</a:t>
            </a:r>
          </a:p>
          <a:p>
            <a:pPr>
              <a:lnSpc>
                <a:spcPct val="100000"/>
              </a:lnSpc>
              <a:buFont typeface="Wingdings" panose="05000000000000000000" pitchFamily="2" charset="2"/>
              <a:buChar char="§"/>
            </a:pPr>
            <a:endParaRPr lang="en-US" dirty="0">
              <a:solidFill>
                <a:schemeClr val="tx1"/>
              </a:solidFill>
            </a:endParaRPr>
          </a:p>
          <a:p>
            <a:pPr>
              <a:lnSpc>
                <a:spcPct val="100000"/>
              </a:lnSpc>
              <a:buFont typeface="Wingdings" panose="05000000000000000000" pitchFamily="2" charset="2"/>
              <a:buChar char="§"/>
            </a:pPr>
            <a:r>
              <a:rPr lang="en-US" dirty="0">
                <a:solidFill>
                  <a:schemeClr val="tx1"/>
                </a:solidFill>
              </a:rPr>
              <a:t>Apply for the FSA ID prior to starting the application:  studentaid.gov, and create an account</a:t>
            </a:r>
          </a:p>
          <a:p>
            <a:pPr>
              <a:lnSpc>
                <a:spcPct val="100000"/>
              </a:lnSpc>
              <a:buFont typeface="Wingdings" panose="05000000000000000000" pitchFamily="2" charset="2"/>
              <a:buChar char="§"/>
            </a:pPr>
            <a:endParaRPr lang="en-US" dirty="0">
              <a:solidFill>
                <a:schemeClr val="tx1"/>
              </a:solidFill>
            </a:endParaRPr>
          </a:p>
          <a:p>
            <a:pPr>
              <a:lnSpc>
                <a:spcPct val="100000"/>
              </a:lnSpc>
              <a:buFont typeface="Wingdings" panose="05000000000000000000" pitchFamily="2" charset="2"/>
              <a:buChar char="§"/>
            </a:pPr>
            <a:r>
              <a:rPr lang="en-US" dirty="0">
                <a:solidFill>
                  <a:schemeClr val="tx1"/>
                </a:solidFill>
              </a:rPr>
              <a:t>Will be used by students and parents throughout aid process, including subsequent school years</a:t>
            </a:r>
          </a:p>
          <a:p>
            <a:pPr>
              <a:lnSpc>
                <a:spcPct val="100000"/>
              </a:lnSpc>
            </a:pPr>
            <a:endParaRPr lang="en-US" dirty="0">
              <a:solidFill>
                <a:schemeClr val="tx1"/>
              </a:solidFill>
            </a:endParaRPr>
          </a:p>
          <a:p>
            <a:pPr>
              <a:lnSpc>
                <a:spcPct val="100000"/>
              </a:lnSpc>
            </a:pPr>
            <a:endParaRPr lang="en-US" dirty="0">
              <a:solidFill>
                <a:schemeClr val="tx1"/>
              </a:solidFill>
            </a:endParaRPr>
          </a:p>
          <a:p>
            <a:pPr>
              <a:lnSpc>
                <a:spcPct val="100000"/>
              </a:lnSpc>
              <a:buNone/>
            </a:pPr>
            <a:endParaRPr lang="en-US" dirty="0">
              <a:solidFill>
                <a:schemeClr val="tx1"/>
              </a:solidFill>
            </a:endParaRPr>
          </a:p>
        </p:txBody>
      </p:sp>
      <p:pic>
        <p:nvPicPr>
          <p:cNvPr id="1026" name="Picture 2" descr="Make a Digital Signature, Use Less Paper : 5 Steps - Instructables">
            <a:extLst>
              <a:ext uri="{FF2B5EF4-FFF2-40B4-BE49-F238E27FC236}">
                <a16:creationId xmlns:a16="http://schemas.microsoft.com/office/drawing/2014/main" id="{F922870C-CFC6-4184-9C65-1C7BD001F69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55992" y="2845813"/>
            <a:ext cx="3902582" cy="24998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dir="d"/>
  </p:transition>
</p:sld>
</file>

<file path=ppt/tags/tag1.xml><?xml version="1.0" encoding="utf-8"?>
<p:tagLst xmlns:a="http://schemas.openxmlformats.org/drawingml/2006/main" xmlns:r="http://schemas.openxmlformats.org/officeDocument/2006/relationships" xmlns:p="http://schemas.openxmlformats.org/presentationml/2006/main">
  <p:tag name="DVSHAPEID" val="SKuzPY0crsUeoFe9R5HZna"/>
</p:tagLst>
</file>

<file path=ppt/tags/tag2.xml><?xml version="1.0" encoding="utf-8"?>
<p:tagLst xmlns:a="http://schemas.openxmlformats.org/drawingml/2006/main" xmlns:r="http://schemas.openxmlformats.org/officeDocument/2006/relationships" xmlns:p="http://schemas.openxmlformats.org/presentationml/2006/main">
  <p:tag name="DVSHAPEID" val="2LiQBb6qLPPzcDopYd7mBe"/>
</p:tagLst>
</file>

<file path=ppt/theme/theme1.xml><?xml version="1.0" encoding="utf-8"?>
<a:theme xmlns:a="http://schemas.openxmlformats.org/drawingml/2006/main" name="Facet">
  <a:themeElements>
    <a:clrScheme name="Custom 5">
      <a:dk1>
        <a:sysClr val="windowText" lastClr="000000"/>
      </a:dk1>
      <a:lt1>
        <a:sysClr val="window" lastClr="FFFFFF"/>
      </a:lt1>
      <a:dk2>
        <a:srgbClr val="3D3D3D"/>
      </a:dk2>
      <a:lt2>
        <a:srgbClr val="EBEBEB"/>
      </a:lt2>
      <a:accent1>
        <a:srgbClr val="0033CC"/>
      </a:accent1>
      <a:accent2>
        <a:srgbClr val="FF9900"/>
      </a:accent2>
      <a:accent3>
        <a:srgbClr val="45CBE8"/>
      </a:accent3>
      <a:accent4>
        <a:srgbClr val="969FA7"/>
      </a:accent4>
      <a:accent5>
        <a:srgbClr val="A2C777"/>
      </a:accent5>
      <a:accent6>
        <a:srgbClr val="42955F"/>
      </a:accent6>
      <a:hlink>
        <a:srgbClr val="828282"/>
      </a:hlink>
      <a:folHlink>
        <a:srgbClr val="A5A5A5"/>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3_Facet">
  <a:themeElements>
    <a:clrScheme name="Custom 2">
      <a:dk1>
        <a:sysClr val="windowText" lastClr="000000"/>
      </a:dk1>
      <a:lt1>
        <a:sysClr val="window" lastClr="FFFFFF"/>
      </a:lt1>
      <a:dk2>
        <a:srgbClr val="696464"/>
      </a:dk2>
      <a:lt2>
        <a:srgbClr val="E9E5DC"/>
      </a:lt2>
      <a:accent1>
        <a:srgbClr val="E4DFD5"/>
      </a:accent1>
      <a:accent2>
        <a:srgbClr val="990000"/>
      </a:accent2>
      <a:accent3>
        <a:srgbClr val="A28E6A"/>
      </a:accent3>
      <a:accent4>
        <a:srgbClr val="956251"/>
      </a:accent4>
      <a:accent5>
        <a:srgbClr val="918485"/>
      </a:accent5>
      <a:accent6>
        <a:srgbClr val="855D5D"/>
      </a:accent6>
      <a:hlink>
        <a:srgbClr val="CC9900"/>
      </a:hlink>
      <a:folHlink>
        <a:srgbClr val="96A9A9"/>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1_Facet">
  <a:themeElements>
    <a:clrScheme name="Custom 3">
      <a:dk1>
        <a:sysClr val="windowText" lastClr="000000"/>
      </a:dk1>
      <a:lt1>
        <a:sysClr val="window" lastClr="FFFFFF"/>
      </a:lt1>
      <a:dk2>
        <a:srgbClr val="39302A"/>
      </a:dk2>
      <a:lt2>
        <a:srgbClr val="E5DEDB"/>
      </a:lt2>
      <a:accent1>
        <a:srgbClr val="FFCA08"/>
      </a:accent1>
      <a:accent2>
        <a:srgbClr val="BFBFBF"/>
      </a:accent2>
      <a:accent3>
        <a:srgbClr val="595959"/>
      </a:accent3>
      <a:accent4>
        <a:srgbClr val="262626"/>
      </a:accent4>
      <a:accent5>
        <a:srgbClr val="E64823"/>
      </a:accent5>
      <a:accent6>
        <a:srgbClr val="9C6A6A"/>
      </a:accent6>
      <a:hlink>
        <a:srgbClr val="2998E3"/>
      </a:hlink>
      <a:folHlink>
        <a:srgbClr val="7F723D"/>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A2C7F2D0306DC4CA4D6F3D799AB8B91" ma:contentTypeVersion="10" ma:contentTypeDescription="Create a new document." ma:contentTypeScope="" ma:versionID="d77a2e20680381e4feb679a950e8b73d">
  <xsd:schema xmlns:xsd="http://www.w3.org/2001/XMLSchema" xmlns:xs="http://www.w3.org/2001/XMLSchema" xmlns:p="http://schemas.microsoft.com/office/2006/metadata/properties" xmlns:ns3="b5062848-a7cf-42c0-85cf-8fce3306fa5f" targetNamespace="http://schemas.microsoft.com/office/2006/metadata/properties" ma:root="true" ma:fieldsID="1d5a0831bde52a0f649b90f8bc5ac685" ns3:_="">
    <xsd:import namespace="b5062848-a7cf-42c0-85cf-8fce3306fa5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062848-a7cf-42c0-85cf-8fce3306fa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97C7D28-CA3C-4D88-82E1-6A68157ABCB1}">
  <ds:schemaRefs>
    <ds:schemaRef ds:uri="http://schemas.microsoft.com/office/infopath/2007/PartnerControls"/>
    <ds:schemaRef ds:uri="http://www.w3.org/XML/1998/namespace"/>
    <ds:schemaRef ds:uri="http://schemas.microsoft.com/office/2006/documentManagement/types"/>
    <ds:schemaRef ds:uri="b5062848-a7cf-42c0-85cf-8fce3306fa5f"/>
    <ds:schemaRef ds:uri="http://purl.org/dc/terms/"/>
    <ds:schemaRef ds:uri="http://purl.org/dc/dcmitype/"/>
    <ds:schemaRef ds:uri="http://schemas.openxmlformats.org/package/2006/metadata/core-propertie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07834B5E-8832-43ED-80CC-A710A49F31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062848-a7cf-42c0-85cf-8fce3306fa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46D4EC5-0896-48FA-BE67-82BAC5B5AEE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212</TotalTime>
  <Words>1687</Words>
  <Application>Microsoft Office PowerPoint</Application>
  <PresentationFormat>Widescreen</PresentationFormat>
  <Paragraphs>325</Paragraphs>
  <Slides>47</Slides>
  <Notes>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47</vt:i4>
      </vt:variant>
    </vt:vector>
  </HeadingPairs>
  <TitlesOfParts>
    <vt:vector size="59" baseType="lpstr">
      <vt:lpstr>Aharoni</vt:lpstr>
      <vt:lpstr>Amasis MT Pro Black</vt:lpstr>
      <vt:lpstr>Arial</vt:lpstr>
      <vt:lpstr>Bahnschrift</vt:lpstr>
      <vt:lpstr>Calibri</vt:lpstr>
      <vt:lpstr>Calibri Light</vt:lpstr>
      <vt:lpstr>Trebuchet MS</vt:lpstr>
      <vt:lpstr>Wingdings</vt:lpstr>
      <vt:lpstr>Wingdings 3</vt:lpstr>
      <vt:lpstr>Facet</vt:lpstr>
      <vt:lpstr>3_Facet</vt:lpstr>
      <vt:lpstr>1_Facet</vt:lpstr>
      <vt:lpstr>Financial Aid Night</vt:lpstr>
      <vt:lpstr>Julie Hickman-Godoy </vt:lpstr>
      <vt:lpstr>Topics</vt:lpstr>
      <vt:lpstr>Forms</vt:lpstr>
      <vt:lpstr> Form Deadlines</vt:lpstr>
      <vt:lpstr>CSS PROFILE </vt:lpstr>
      <vt:lpstr>FAFSA-Free Application for  Federal Student Aid</vt:lpstr>
      <vt:lpstr>PowerPoint Presentation</vt:lpstr>
      <vt:lpstr>Signature Requirements</vt:lpstr>
      <vt:lpstr>Signature Requirements</vt:lpstr>
      <vt:lpstr>Filing</vt:lpstr>
      <vt:lpstr>Frequent FAFSA Errors</vt:lpstr>
      <vt:lpstr>What is the EFC?</vt:lpstr>
      <vt:lpstr>What is the EFC?</vt:lpstr>
      <vt:lpstr>Financial Need</vt:lpstr>
      <vt:lpstr>Financial Need:  An Example</vt:lpstr>
      <vt:lpstr>Scholarships</vt:lpstr>
      <vt:lpstr>Grants</vt:lpstr>
      <vt:lpstr>Grants</vt:lpstr>
      <vt:lpstr>Loans</vt:lpstr>
      <vt:lpstr>Loans</vt:lpstr>
      <vt:lpstr>Loans</vt:lpstr>
      <vt:lpstr>Employment</vt:lpstr>
      <vt:lpstr>Award Notification</vt:lpstr>
      <vt:lpstr>Special Circumstances</vt:lpstr>
      <vt:lpstr>Special Circumstances</vt:lpstr>
      <vt:lpstr>Special Circumstances</vt:lpstr>
      <vt:lpstr>Appeal of Aid Package</vt:lpstr>
      <vt:lpstr>Net Price Calculator</vt:lpstr>
      <vt:lpstr>Outside Scholarships</vt:lpstr>
      <vt:lpstr>Contact Information</vt:lpstr>
      <vt:lpstr>Meredith Kane Financial Aid Department</vt:lpstr>
      <vt:lpstr>Why Reynolds?</vt:lpstr>
      <vt:lpstr>Community College Tuition $avings </vt:lpstr>
      <vt:lpstr>PowerPoint Presentation</vt:lpstr>
      <vt:lpstr>   Program Options</vt:lpstr>
      <vt:lpstr>G3 -Get Skilled, Get a Job, Give Back  </vt:lpstr>
      <vt:lpstr>Scholarships</vt:lpstr>
      <vt:lpstr>The Honors Program at Reynolds</vt:lpstr>
      <vt:lpstr>Financial Aid Workshops</vt:lpstr>
      <vt:lpstr> Contact Information </vt:lpstr>
      <vt:lpstr>PowerPoint Presentation</vt:lpstr>
      <vt:lpstr>PowerPoint Presentation</vt:lpstr>
      <vt:lpstr>For more information:</vt:lpstr>
      <vt:lpstr>GRASP Appointments</vt:lpstr>
      <vt:lpstr>Questions?</vt:lpstr>
      <vt:lpstr>CONTACT INFORMATION</vt:lpstr>
    </vt:vector>
  </TitlesOfParts>
  <Company>Henrico County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Aid Night</dc:title>
  <dc:creator>Sarah C. Hunt (schunt)</dc:creator>
  <cp:lastModifiedBy>Sarah C. Hunt (schunt)</cp:lastModifiedBy>
  <cp:revision>8</cp:revision>
  <dcterms:created xsi:type="dcterms:W3CDTF">2020-10-22T14:13:39Z</dcterms:created>
  <dcterms:modified xsi:type="dcterms:W3CDTF">2021-10-22T15:56:56Z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0x0101000A2C7F2D0306DC4CA4D6F3D799AB8B91</vt:lpwstr>
  </property>
</Properties>
</file>